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64" r:id="rId3"/>
    <p:sldId id="287" r:id="rId4"/>
    <p:sldId id="288" r:id="rId5"/>
    <p:sldId id="272" r:id="rId6"/>
    <p:sldId id="284" r:id="rId7"/>
    <p:sldId id="269" r:id="rId8"/>
    <p:sldId id="260" r:id="rId9"/>
    <p:sldId id="268" r:id="rId10"/>
    <p:sldId id="277" r:id="rId11"/>
    <p:sldId id="278" r:id="rId12"/>
    <p:sldId id="279" r:id="rId13"/>
    <p:sldId id="273" r:id="rId14"/>
    <p:sldId id="258" r:id="rId15"/>
    <p:sldId id="275" r:id="rId16"/>
    <p:sldId id="283" r:id="rId17"/>
    <p:sldId id="257" r:id="rId18"/>
    <p:sldId id="274" r:id="rId19"/>
    <p:sldId id="270" r:id="rId20"/>
    <p:sldId id="271" r:id="rId21"/>
    <p:sldId id="282" r:id="rId22"/>
    <p:sldId id="265" r:id="rId23"/>
    <p:sldId id="266" r:id="rId24"/>
    <p:sldId id="267" r:id="rId25"/>
    <p:sldId id="280" r:id="rId26"/>
    <p:sldId id="286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0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AE7E1D-1E3B-40F7-90E3-07942CC9B3F4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E1C900F1-1D8C-42F8-839C-857AD36C474B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endParaRPr lang="id-ID" dirty="0"/>
        </a:p>
      </dgm:t>
    </dgm:pt>
    <dgm:pt modelId="{72608729-9094-49CB-9751-9BF48BD133AA}" type="parTrans" cxnId="{811829AB-8684-4D6E-A423-1F68E77B5E2D}">
      <dgm:prSet/>
      <dgm:spPr/>
      <dgm:t>
        <a:bodyPr/>
        <a:lstStyle/>
        <a:p>
          <a:endParaRPr lang="id-ID"/>
        </a:p>
      </dgm:t>
    </dgm:pt>
    <dgm:pt modelId="{EAE915F7-C86F-42E4-9952-D0F9D1D7E563}" type="sibTrans" cxnId="{811829AB-8684-4D6E-A423-1F68E77B5E2D}">
      <dgm:prSet/>
      <dgm:spPr/>
      <dgm:t>
        <a:bodyPr/>
        <a:lstStyle/>
        <a:p>
          <a:endParaRPr lang="id-ID"/>
        </a:p>
      </dgm:t>
    </dgm:pt>
    <dgm:pt modelId="{03A0A644-E638-471B-AB74-A96256A56843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Dibangun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Generasi</a:t>
          </a:r>
          <a:r>
            <a:rPr lang="en-US" dirty="0" smtClean="0"/>
            <a:t> </a:t>
          </a:r>
          <a:r>
            <a:rPr lang="en-US" dirty="0" err="1" smtClean="0"/>
            <a:t>Unggul</a:t>
          </a:r>
          <a:endParaRPr lang="id-ID" dirty="0"/>
        </a:p>
      </dgm:t>
    </dgm:pt>
    <dgm:pt modelId="{0667EDF5-7433-4E1D-B5D7-0AC80020B948}" type="parTrans" cxnId="{611DE4AA-FF45-4BDE-8442-0DBE20B819EF}">
      <dgm:prSet/>
      <dgm:spPr/>
      <dgm:t>
        <a:bodyPr/>
        <a:lstStyle/>
        <a:p>
          <a:endParaRPr lang="id-ID"/>
        </a:p>
      </dgm:t>
    </dgm:pt>
    <dgm:pt modelId="{751BA372-BD5A-4F3E-82BF-6CC9769A97BE}" type="sibTrans" cxnId="{611DE4AA-FF45-4BDE-8442-0DBE20B819EF}">
      <dgm:prSet/>
      <dgm:spPr/>
      <dgm:t>
        <a:bodyPr/>
        <a:lstStyle/>
        <a:p>
          <a:endParaRPr lang="id-ID"/>
        </a:p>
      </dgm:t>
    </dgm:pt>
    <dgm:pt modelId="{8B9989F1-6D5B-43C0-992C-DE20CC5E2118}">
      <dgm:prSet phldrT="[Text]" phldr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d-ID"/>
        </a:p>
      </dgm:t>
    </dgm:pt>
    <dgm:pt modelId="{3F3DD765-FA83-47F9-8572-0DBDE3AD193F}" type="parTrans" cxnId="{9CDD7F4C-7EF9-431C-BFB4-FE8ACCD8A4A2}">
      <dgm:prSet/>
      <dgm:spPr/>
      <dgm:t>
        <a:bodyPr/>
        <a:lstStyle/>
        <a:p>
          <a:endParaRPr lang="id-ID"/>
        </a:p>
      </dgm:t>
    </dgm:pt>
    <dgm:pt modelId="{08240805-6276-4E91-BCA3-E70B12244490}" type="sibTrans" cxnId="{9CDD7F4C-7EF9-431C-BFB4-FE8ACCD8A4A2}">
      <dgm:prSet/>
      <dgm:spPr/>
      <dgm:t>
        <a:bodyPr/>
        <a:lstStyle/>
        <a:p>
          <a:endParaRPr lang="id-ID"/>
        </a:p>
      </dgm:t>
    </dgm:pt>
    <dgm:pt modelId="{1B2BEB7E-751E-49FD-9AF8-8663100A85DD}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Generasi</a:t>
          </a:r>
          <a:r>
            <a:rPr lang="en-US" dirty="0" smtClean="0"/>
            <a:t> </a:t>
          </a:r>
          <a:r>
            <a:rPr lang="en-US" dirty="0" err="1" smtClean="0"/>
            <a:t>unggul</a:t>
          </a:r>
          <a:r>
            <a:rPr lang="en-US" dirty="0" smtClean="0"/>
            <a:t> </a:t>
          </a:r>
          <a:r>
            <a:rPr lang="en-US" dirty="0" err="1" smtClean="0"/>
            <a:t>dihasilkan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</a:t>
          </a:r>
          <a:r>
            <a:rPr lang="en-US" dirty="0" err="1" smtClean="0"/>
            <a:t>Pendidikan</a:t>
          </a:r>
          <a:r>
            <a:rPr lang="en-US" dirty="0" smtClean="0"/>
            <a:t> </a:t>
          </a:r>
          <a:r>
            <a:rPr lang="en-US" dirty="0" err="1" smtClean="0"/>
            <a:t>dengan</a:t>
          </a:r>
          <a:r>
            <a:rPr lang="en-US" dirty="0" smtClean="0"/>
            <a:t> guru-guru yang </a:t>
          </a:r>
          <a:r>
            <a:rPr lang="en-US" dirty="0" err="1" smtClean="0"/>
            <a:t>unggul</a:t>
          </a:r>
          <a:r>
            <a:rPr lang="en-US" dirty="0" smtClean="0"/>
            <a:t>/ </a:t>
          </a:r>
          <a:r>
            <a:rPr lang="en-US" dirty="0" err="1" smtClean="0"/>
            <a:t>bermutu</a:t>
          </a:r>
          <a:endParaRPr lang="id-ID" dirty="0"/>
        </a:p>
      </dgm:t>
    </dgm:pt>
    <dgm:pt modelId="{89102F22-4702-4F45-A2B3-97B8B08EF2CA}" type="parTrans" cxnId="{CA70749C-C9F0-4ACC-8156-DDFFC6741476}">
      <dgm:prSet/>
      <dgm:spPr/>
      <dgm:t>
        <a:bodyPr/>
        <a:lstStyle/>
        <a:p>
          <a:endParaRPr lang="id-ID"/>
        </a:p>
      </dgm:t>
    </dgm:pt>
    <dgm:pt modelId="{5ED40354-6A6B-4B58-89E5-EAB56E3E2085}" type="sibTrans" cxnId="{CA70749C-C9F0-4ACC-8156-DDFFC6741476}">
      <dgm:prSet/>
      <dgm:spPr/>
      <dgm:t>
        <a:bodyPr/>
        <a:lstStyle/>
        <a:p>
          <a:endParaRPr lang="id-ID"/>
        </a:p>
      </dgm:t>
    </dgm:pt>
    <dgm:pt modelId="{7A99E719-7E7B-4657-92B3-D4FB16F37718}">
      <dgm:prSet phldrT="[Text]" phldr="1"/>
      <dgm:spPr/>
      <dgm:t>
        <a:bodyPr/>
        <a:lstStyle/>
        <a:p>
          <a:endParaRPr lang="id-ID" dirty="0"/>
        </a:p>
      </dgm:t>
    </dgm:pt>
    <dgm:pt modelId="{EBD8B2D6-4391-4AD7-B1FE-9A9B19F13E6A}" type="parTrans" cxnId="{DB1BD724-B4E0-4CBE-9B3C-133D3B2A5B7F}">
      <dgm:prSet/>
      <dgm:spPr/>
      <dgm:t>
        <a:bodyPr/>
        <a:lstStyle/>
        <a:p>
          <a:endParaRPr lang="id-ID"/>
        </a:p>
      </dgm:t>
    </dgm:pt>
    <dgm:pt modelId="{6EE2BC9E-7A1A-47C3-9DF4-BFC658A4FAAD}" type="sibTrans" cxnId="{DB1BD724-B4E0-4CBE-9B3C-133D3B2A5B7F}">
      <dgm:prSet/>
      <dgm:spPr/>
      <dgm:t>
        <a:bodyPr/>
        <a:lstStyle/>
        <a:p>
          <a:endParaRPr lang="id-ID"/>
        </a:p>
      </dgm:t>
    </dgm:pt>
    <dgm:pt modelId="{466BCD77-8B9E-4CE1-B588-4B4837915408}">
      <dgm:prSet phldrT="[Text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Guru </a:t>
          </a:r>
          <a:r>
            <a:rPr lang="en-US" dirty="0" err="1" smtClean="0"/>
            <a:t>unggul</a:t>
          </a:r>
          <a:r>
            <a:rPr lang="en-US" dirty="0" smtClean="0"/>
            <a:t>/</a:t>
          </a:r>
          <a:r>
            <a:rPr lang="en-US" dirty="0" err="1" smtClean="0"/>
            <a:t>bermutu</a:t>
          </a:r>
          <a:r>
            <a:rPr lang="en-US" dirty="0" smtClean="0"/>
            <a:t> </a:t>
          </a:r>
          <a:r>
            <a:rPr lang="en-US" dirty="0" err="1" smtClean="0"/>
            <a:t>dihasilkan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LPTK yang </a:t>
          </a:r>
          <a:r>
            <a:rPr lang="en-US" dirty="0" err="1" smtClean="0"/>
            <a:t>bermutu</a:t>
          </a:r>
          <a:endParaRPr lang="en-US" dirty="0" smtClean="0"/>
        </a:p>
      </dgm:t>
    </dgm:pt>
    <dgm:pt modelId="{99059BDE-1F47-4942-8DC1-CDFA496034C6}" type="parTrans" cxnId="{6335D75A-5A3D-4FE2-8D88-0CF6802A17D4}">
      <dgm:prSet/>
      <dgm:spPr/>
      <dgm:t>
        <a:bodyPr/>
        <a:lstStyle/>
        <a:p>
          <a:endParaRPr lang="id-ID"/>
        </a:p>
      </dgm:t>
    </dgm:pt>
    <dgm:pt modelId="{339579D0-9AB4-472E-A935-12B9316F28E6}" type="sibTrans" cxnId="{6335D75A-5A3D-4FE2-8D88-0CF6802A17D4}">
      <dgm:prSet/>
      <dgm:spPr/>
      <dgm:t>
        <a:bodyPr/>
        <a:lstStyle/>
        <a:p>
          <a:endParaRPr lang="id-ID"/>
        </a:p>
      </dgm:t>
    </dgm:pt>
    <dgm:pt modelId="{DFBF0B94-2168-4A1F-9D71-C5A2488EDE41}" type="pres">
      <dgm:prSet presAssocID="{98AE7E1D-1E3B-40F7-90E3-07942CC9B3F4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d-ID"/>
        </a:p>
      </dgm:t>
    </dgm:pt>
    <dgm:pt modelId="{715F445D-21F2-42DB-AF6B-BA51EFA7AE46}" type="pres">
      <dgm:prSet presAssocID="{E1C900F1-1D8C-42F8-839C-857AD36C474B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A7E0119-0A3A-463C-9EEE-85BCF1C89B4C}" type="pres">
      <dgm:prSet presAssocID="{E1C900F1-1D8C-42F8-839C-857AD36C474B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962190-C06F-407D-9821-D3EA13FED57E}" type="pres">
      <dgm:prSet presAssocID="{8B9989F1-6D5B-43C0-992C-DE20CC5E2118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BB81068-D8E4-46C0-986B-1153A95E5F0F}" type="pres">
      <dgm:prSet presAssocID="{8B9989F1-6D5B-43C0-992C-DE20CC5E2118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E0A6675-B14A-4CD6-8E5A-26EE638FB6E5}" type="pres">
      <dgm:prSet presAssocID="{7A99E719-7E7B-4657-92B3-D4FB16F37718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750BF87-D24C-457C-9263-FB088D4907A3}" type="pres">
      <dgm:prSet presAssocID="{7A99E719-7E7B-4657-92B3-D4FB16F37718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94C2673-A59E-45D6-B968-39AB2A961CAF}" type="presOf" srcId="{7A99E719-7E7B-4657-92B3-D4FB16F37718}" destId="{6E0A6675-B14A-4CD6-8E5A-26EE638FB6E5}" srcOrd="0" destOrd="0" presId="urn:microsoft.com/office/officeart/2009/3/layout/IncreasingArrowsProcess"/>
    <dgm:cxn modelId="{EB345750-2B24-4FB2-B3EB-934FFA264ACC}" type="presOf" srcId="{466BCD77-8B9E-4CE1-B588-4B4837915408}" destId="{8750BF87-D24C-457C-9263-FB088D4907A3}" srcOrd="0" destOrd="0" presId="urn:microsoft.com/office/officeart/2009/3/layout/IncreasingArrowsProcess"/>
    <dgm:cxn modelId="{DB1BD724-B4E0-4CBE-9B3C-133D3B2A5B7F}" srcId="{98AE7E1D-1E3B-40F7-90E3-07942CC9B3F4}" destId="{7A99E719-7E7B-4657-92B3-D4FB16F37718}" srcOrd="2" destOrd="0" parTransId="{EBD8B2D6-4391-4AD7-B1FE-9A9B19F13E6A}" sibTransId="{6EE2BC9E-7A1A-47C3-9DF4-BFC658A4FAAD}"/>
    <dgm:cxn modelId="{3ADD117F-9593-4FDC-935A-9276C0AEA992}" type="presOf" srcId="{98AE7E1D-1E3B-40F7-90E3-07942CC9B3F4}" destId="{DFBF0B94-2168-4A1F-9D71-C5A2488EDE41}" srcOrd="0" destOrd="0" presId="urn:microsoft.com/office/officeart/2009/3/layout/IncreasingArrowsProcess"/>
    <dgm:cxn modelId="{611DE4AA-FF45-4BDE-8442-0DBE20B819EF}" srcId="{E1C900F1-1D8C-42F8-839C-857AD36C474B}" destId="{03A0A644-E638-471B-AB74-A96256A56843}" srcOrd="0" destOrd="0" parTransId="{0667EDF5-7433-4E1D-B5D7-0AC80020B948}" sibTransId="{751BA372-BD5A-4F3E-82BF-6CC9769A97BE}"/>
    <dgm:cxn modelId="{17A8B76E-A172-481E-A436-F8FD9361AB85}" type="presOf" srcId="{E1C900F1-1D8C-42F8-839C-857AD36C474B}" destId="{715F445D-21F2-42DB-AF6B-BA51EFA7AE46}" srcOrd="0" destOrd="0" presId="urn:microsoft.com/office/officeart/2009/3/layout/IncreasingArrowsProcess"/>
    <dgm:cxn modelId="{3B750EAF-63B3-4C1F-A6BE-ADAFCF329DA9}" type="presOf" srcId="{8B9989F1-6D5B-43C0-992C-DE20CC5E2118}" destId="{C3962190-C06F-407D-9821-D3EA13FED57E}" srcOrd="0" destOrd="0" presId="urn:microsoft.com/office/officeart/2009/3/layout/IncreasingArrowsProcess"/>
    <dgm:cxn modelId="{9CDD7F4C-7EF9-431C-BFB4-FE8ACCD8A4A2}" srcId="{98AE7E1D-1E3B-40F7-90E3-07942CC9B3F4}" destId="{8B9989F1-6D5B-43C0-992C-DE20CC5E2118}" srcOrd="1" destOrd="0" parTransId="{3F3DD765-FA83-47F9-8572-0DBDE3AD193F}" sibTransId="{08240805-6276-4E91-BCA3-E70B12244490}"/>
    <dgm:cxn modelId="{2039A13D-6A70-4056-9B0F-84ED60334E1F}" type="presOf" srcId="{03A0A644-E638-471B-AB74-A96256A56843}" destId="{4A7E0119-0A3A-463C-9EEE-85BCF1C89B4C}" srcOrd="0" destOrd="0" presId="urn:microsoft.com/office/officeart/2009/3/layout/IncreasingArrowsProcess"/>
    <dgm:cxn modelId="{48CF8A5D-7D0E-48DF-99D4-39487D800E78}" type="presOf" srcId="{1B2BEB7E-751E-49FD-9AF8-8663100A85DD}" destId="{BBB81068-D8E4-46C0-986B-1153A95E5F0F}" srcOrd="0" destOrd="0" presId="urn:microsoft.com/office/officeart/2009/3/layout/IncreasingArrowsProcess"/>
    <dgm:cxn modelId="{811829AB-8684-4D6E-A423-1F68E77B5E2D}" srcId="{98AE7E1D-1E3B-40F7-90E3-07942CC9B3F4}" destId="{E1C900F1-1D8C-42F8-839C-857AD36C474B}" srcOrd="0" destOrd="0" parTransId="{72608729-9094-49CB-9751-9BF48BD133AA}" sibTransId="{EAE915F7-C86F-42E4-9952-D0F9D1D7E563}"/>
    <dgm:cxn modelId="{CA70749C-C9F0-4ACC-8156-DDFFC6741476}" srcId="{8B9989F1-6D5B-43C0-992C-DE20CC5E2118}" destId="{1B2BEB7E-751E-49FD-9AF8-8663100A85DD}" srcOrd="0" destOrd="0" parTransId="{89102F22-4702-4F45-A2B3-97B8B08EF2CA}" sibTransId="{5ED40354-6A6B-4B58-89E5-EAB56E3E2085}"/>
    <dgm:cxn modelId="{6335D75A-5A3D-4FE2-8D88-0CF6802A17D4}" srcId="{7A99E719-7E7B-4657-92B3-D4FB16F37718}" destId="{466BCD77-8B9E-4CE1-B588-4B4837915408}" srcOrd="0" destOrd="0" parTransId="{99059BDE-1F47-4942-8DC1-CDFA496034C6}" sibTransId="{339579D0-9AB4-472E-A935-12B9316F28E6}"/>
    <dgm:cxn modelId="{25A65FA4-47A1-4173-8634-00F1B3AA5478}" type="presParOf" srcId="{DFBF0B94-2168-4A1F-9D71-C5A2488EDE41}" destId="{715F445D-21F2-42DB-AF6B-BA51EFA7AE46}" srcOrd="0" destOrd="0" presId="urn:microsoft.com/office/officeart/2009/3/layout/IncreasingArrowsProcess"/>
    <dgm:cxn modelId="{8BD89BCE-2374-4065-BE16-963B9B6B0BB8}" type="presParOf" srcId="{DFBF0B94-2168-4A1F-9D71-C5A2488EDE41}" destId="{4A7E0119-0A3A-463C-9EEE-85BCF1C89B4C}" srcOrd="1" destOrd="0" presId="urn:microsoft.com/office/officeart/2009/3/layout/IncreasingArrowsProcess"/>
    <dgm:cxn modelId="{CF7A393D-8D50-4E15-BEC4-24FB1B22A92F}" type="presParOf" srcId="{DFBF0B94-2168-4A1F-9D71-C5A2488EDE41}" destId="{C3962190-C06F-407D-9821-D3EA13FED57E}" srcOrd="2" destOrd="0" presId="urn:microsoft.com/office/officeart/2009/3/layout/IncreasingArrowsProcess"/>
    <dgm:cxn modelId="{A45A1429-E46D-4290-8085-942E63CD4AD2}" type="presParOf" srcId="{DFBF0B94-2168-4A1F-9D71-C5A2488EDE41}" destId="{BBB81068-D8E4-46C0-986B-1153A95E5F0F}" srcOrd="3" destOrd="0" presId="urn:microsoft.com/office/officeart/2009/3/layout/IncreasingArrowsProcess"/>
    <dgm:cxn modelId="{9382632C-1568-42CF-A8E9-A4FA61861676}" type="presParOf" srcId="{DFBF0B94-2168-4A1F-9D71-C5A2488EDE41}" destId="{6E0A6675-B14A-4CD6-8E5A-26EE638FB6E5}" srcOrd="4" destOrd="0" presId="urn:microsoft.com/office/officeart/2009/3/layout/IncreasingArrowsProcess"/>
    <dgm:cxn modelId="{8DF62F30-FEDF-4850-A26A-5C9EE8C20802}" type="presParOf" srcId="{DFBF0B94-2168-4A1F-9D71-C5A2488EDE41}" destId="{8750BF87-D24C-457C-9263-FB088D4907A3}" srcOrd="5" destOrd="0" presId="urn:microsoft.com/office/officeart/2009/3/layout/IncreasingArrowsProcess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CA45D3-72AF-4398-9CDF-2519E6AFA947}" type="doc">
      <dgm:prSet loTypeId="urn:microsoft.com/office/officeart/2005/8/layout/hProcess9" loCatId="process" qsTypeId="urn:microsoft.com/office/officeart/2005/8/quickstyle/3d2" qsCatId="3D" csTypeId="urn:microsoft.com/office/officeart/2005/8/colors/colorful4" csCatId="colorful" phldr="1"/>
      <dgm:spPr/>
    </dgm:pt>
    <dgm:pt modelId="{A32CA574-5E7A-4BEA-9503-03A3DFE2328F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dirty="0" smtClean="0"/>
            <a:t>Sistem Rekrutmen Calon Pendidik yang Bermutu</a:t>
          </a:r>
          <a:endParaRPr lang="id-ID" dirty="0"/>
        </a:p>
      </dgm:t>
    </dgm:pt>
    <dgm:pt modelId="{C86312E9-B73E-4F8B-B284-E8093C2EC313}" type="parTrans" cxnId="{5A56428F-4B15-483E-A465-9DB8E5135EDD}">
      <dgm:prSet/>
      <dgm:spPr/>
      <dgm:t>
        <a:bodyPr/>
        <a:lstStyle/>
        <a:p>
          <a:endParaRPr lang="id-ID"/>
        </a:p>
      </dgm:t>
    </dgm:pt>
    <dgm:pt modelId="{504B3819-8387-4598-BFDC-FEF83B091C24}" type="sibTrans" cxnId="{5A56428F-4B15-483E-A465-9DB8E5135EDD}">
      <dgm:prSet/>
      <dgm:spPr/>
      <dgm:t>
        <a:bodyPr/>
        <a:lstStyle/>
        <a:p>
          <a:endParaRPr lang="id-ID"/>
        </a:p>
      </dgm:t>
    </dgm:pt>
    <dgm:pt modelId="{39CE45AF-5A15-4B6B-BB0B-67C2733732D0}">
      <dgm:prSet phldrT="[Text]"/>
      <dgm:spPr/>
      <dgm:t>
        <a:bodyPr/>
        <a:lstStyle/>
        <a:p>
          <a:r>
            <a:rPr lang="id-ID" dirty="0" smtClean="0"/>
            <a:t>Proses Pendidikan Calon Pendidik yang Bermutu (Pendidikan Akademik dan Pendidikan Profesi)</a:t>
          </a:r>
          <a:endParaRPr lang="id-ID" dirty="0"/>
        </a:p>
      </dgm:t>
    </dgm:pt>
    <dgm:pt modelId="{1B4ED9C8-A3C9-4C55-92DE-194705E63128}" type="parTrans" cxnId="{F6080898-F2C4-40A9-AF13-717689B71F6A}">
      <dgm:prSet/>
      <dgm:spPr/>
      <dgm:t>
        <a:bodyPr/>
        <a:lstStyle/>
        <a:p>
          <a:endParaRPr lang="id-ID"/>
        </a:p>
      </dgm:t>
    </dgm:pt>
    <dgm:pt modelId="{AAEDDF81-771B-4C1F-95D2-D7E6311FD0B3}" type="sibTrans" cxnId="{F6080898-F2C4-40A9-AF13-717689B71F6A}">
      <dgm:prSet/>
      <dgm:spPr/>
      <dgm:t>
        <a:bodyPr/>
        <a:lstStyle/>
        <a:p>
          <a:endParaRPr lang="id-ID"/>
        </a:p>
      </dgm:t>
    </dgm:pt>
    <dgm:pt modelId="{E77A1BF6-0732-4684-A1D4-B629138B16A3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id-ID" sz="2400" dirty="0" smtClean="0"/>
            <a:t>Menghasilkan Guru Profesional</a:t>
          </a:r>
          <a:endParaRPr lang="id-ID" sz="2400" dirty="0"/>
        </a:p>
      </dgm:t>
    </dgm:pt>
    <dgm:pt modelId="{8F16A456-759D-4A37-8C2C-1711091FF7EF}" type="parTrans" cxnId="{76ABB311-D24B-404B-A5E0-91E4716B62F4}">
      <dgm:prSet/>
      <dgm:spPr/>
      <dgm:t>
        <a:bodyPr/>
        <a:lstStyle/>
        <a:p>
          <a:endParaRPr lang="id-ID"/>
        </a:p>
      </dgm:t>
    </dgm:pt>
    <dgm:pt modelId="{091BB86D-176C-4162-AFB6-B399A5C7845D}" type="sibTrans" cxnId="{76ABB311-D24B-404B-A5E0-91E4716B62F4}">
      <dgm:prSet/>
      <dgm:spPr/>
      <dgm:t>
        <a:bodyPr/>
        <a:lstStyle/>
        <a:p>
          <a:endParaRPr lang="id-ID"/>
        </a:p>
      </dgm:t>
    </dgm:pt>
    <dgm:pt modelId="{5658714E-EAC8-4EB0-898E-CD71F4DAF897}" type="pres">
      <dgm:prSet presAssocID="{BFCA45D3-72AF-4398-9CDF-2519E6AFA947}" presName="CompostProcess" presStyleCnt="0">
        <dgm:presLayoutVars>
          <dgm:dir/>
          <dgm:resizeHandles val="exact"/>
        </dgm:presLayoutVars>
      </dgm:prSet>
      <dgm:spPr/>
    </dgm:pt>
    <dgm:pt modelId="{FA816050-1DC6-456B-8DB6-F479AC9A859F}" type="pres">
      <dgm:prSet presAssocID="{BFCA45D3-72AF-4398-9CDF-2519E6AFA947}" presName="arrow" presStyleLbl="bgShp" presStyleIdx="0" presStyleCnt="1" custScaleX="117647"/>
      <dgm:spPr/>
    </dgm:pt>
    <dgm:pt modelId="{87C20107-2D59-4B88-952C-6A35B20AF5D3}" type="pres">
      <dgm:prSet presAssocID="{BFCA45D3-72AF-4398-9CDF-2519E6AFA947}" presName="linearProcess" presStyleCnt="0"/>
      <dgm:spPr/>
    </dgm:pt>
    <dgm:pt modelId="{A4329040-1C44-4563-804A-B2A490AA13E0}" type="pres">
      <dgm:prSet presAssocID="{A32CA574-5E7A-4BEA-9503-03A3DFE2328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2CF263-C541-4DCB-93CD-15868740F4CA}" type="pres">
      <dgm:prSet presAssocID="{504B3819-8387-4598-BFDC-FEF83B091C24}" presName="sibTrans" presStyleCnt="0"/>
      <dgm:spPr/>
    </dgm:pt>
    <dgm:pt modelId="{0C83CB1B-7A0E-4F34-ACA3-2DFB951E6A92}" type="pres">
      <dgm:prSet presAssocID="{39CE45AF-5A15-4B6B-BB0B-67C2733732D0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05ED709-968C-460D-A79C-22F4EF53EE9C}" type="pres">
      <dgm:prSet presAssocID="{AAEDDF81-771B-4C1F-95D2-D7E6311FD0B3}" presName="sibTrans" presStyleCnt="0"/>
      <dgm:spPr/>
    </dgm:pt>
    <dgm:pt modelId="{DDBC316F-3BA8-4830-AD23-A6AFEAECCCC4}" type="pres">
      <dgm:prSet presAssocID="{E77A1BF6-0732-4684-A1D4-B629138B16A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A56428F-4B15-483E-A465-9DB8E5135EDD}" srcId="{BFCA45D3-72AF-4398-9CDF-2519E6AFA947}" destId="{A32CA574-5E7A-4BEA-9503-03A3DFE2328F}" srcOrd="0" destOrd="0" parTransId="{C86312E9-B73E-4F8B-B284-E8093C2EC313}" sibTransId="{504B3819-8387-4598-BFDC-FEF83B091C24}"/>
    <dgm:cxn modelId="{D083DCE8-9198-4275-9896-A72D437EE901}" type="presOf" srcId="{E77A1BF6-0732-4684-A1D4-B629138B16A3}" destId="{DDBC316F-3BA8-4830-AD23-A6AFEAECCCC4}" srcOrd="0" destOrd="0" presId="urn:microsoft.com/office/officeart/2005/8/layout/hProcess9"/>
    <dgm:cxn modelId="{6C3DDAA4-7799-4E01-8526-F913F5BCBDF5}" type="presOf" srcId="{BFCA45D3-72AF-4398-9CDF-2519E6AFA947}" destId="{5658714E-EAC8-4EB0-898E-CD71F4DAF897}" srcOrd="0" destOrd="0" presId="urn:microsoft.com/office/officeart/2005/8/layout/hProcess9"/>
    <dgm:cxn modelId="{76ABB311-D24B-404B-A5E0-91E4716B62F4}" srcId="{BFCA45D3-72AF-4398-9CDF-2519E6AFA947}" destId="{E77A1BF6-0732-4684-A1D4-B629138B16A3}" srcOrd="2" destOrd="0" parTransId="{8F16A456-759D-4A37-8C2C-1711091FF7EF}" sibTransId="{091BB86D-176C-4162-AFB6-B399A5C7845D}"/>
    <dgm:cxn modelId="{F6080898-F2C4-40A9-AF13-717689B71F6A}" srcId="{BFCA45D3-72AF-4398-9CDF-2519E6AFA947}" destId="{39CE45AF-5A15-4B6B-BB0B-67C2733732D0}" srcOrd="1" destOrd="0" parTransId="{1B4ED9C8-A3C9-4C55-92DE-194705E63128}" sibTransId="{AAEDDF81-771B-4C1F-95D2-D7E6311FD0B3}"/>
    <dgm:cxn modelId="{582D5289-F9D7-40F8-A7F9-BC0B8560585D}" type="presOf" srcId="{A32CA574-5E7A-4BEA-9503-03A3DFE2328F}" destId="{A4329040-1C44-4563-804A-B2A490AA13E0}" srcOrd="0" destOrd="0" presId="urn:microsoft.com/office/officeart/2005/8/layout/hProcess9"/>
    <dgm:cxn modelId="{A7E93273-2CD4-476B-AAC4-FD097027A3D6}" type="presOf" srcId="{39CE45AF-5A15-4B6B-BB0B-67C2733732D0}" destId="{0C83CB1B-7A0E-4F34-ACA3-2DFB951E6A92}" srcOrd="0" destOrd="0" presId="urn:microsoft.com/office/officeart/2005/8/layout/hProcess9"/>
    <dgm:cxn modelId="{E5538C34-6E87-4321-A7BD-E9DDDD7D2B94}" type="presParOf" srcId="{5658714E-EAC8-4EB0-898E-CD71F4DAF897}" destId="{FA816050-1DC6-456B-8DB6-F479AC9A859F}" srcOrd="0" destOrd="0" presId="urn:microsoft.com/office/officeart/2005/8/layout/hProcess9"/>
    <dgm:cxn modelId="{E720F7F3-2312-410E-A1D8-E9181A216726}" type="presParOf" srcId="{5658714E-EAC8-4EB0-898E-CD71F4DAF897}" destId="{87C20107-2D59-4B88-952C-6A35B20AF5D3}" srcOrd="1" destOrd="0" presId="urn:microsoft.com/office/officeart/2005/8/layout/hProcess9"/>
    <dgm:cxn modelId="{CB561851-9EC7-41A1-BDF6-9AB644B634E5}" type="presParOf" srcId="{87C20107-2D59-4B88-952C-6A35B20AF5D3}" destId="{A4329040-1C44-4563-804A-B2A490AA13E0}" srcOrd="0" destOrd="0" presId="urn:microsoft.com/office/officeart/2005/8/layout/hProcess9"/>
    <dgm:cxn modelId="{9A70AA9A-3402-4AFF-97F4-3A100A4D286B}" type="presParOf" srcId="{87C20107-2D59-4B88-952C-6A35B20AF5D3}" destId="{2E2CF263-C541-4DCB-93CD-15868740F4CA}" srcOrd="1" destOrd="0" presId="urn:microsoft.com/office/officeart/2005/8/layout/hProcess9"/>
    <dgm:cxn modelId="{D4B7D436-9B2B-4EE4-9E1F-C22DF191DBDC}" type="presParOf" srcId="{87C20107-2D59-4B88-952C-6A35B20AF5D3}" destId="{0C83CB1B-7A0E-4F34-ACA3-2DFB951E6A92}" srcOrd="2" destOrd="0" presId="urn:microsoft.com/office/officeart/2005/8/layout/hProcess9"/>
    <dgm:cxn modelId="{76053AEB-F5C0-4C43-87B0-4A04D6BE39FD}" type="presParOf" srcId="{87C20107-2D59-4B88-952C-6A35B20AF5D3}" destId="{305ED709-968C-460D-A79C-22F4EF53EE9C}" srcOrd="3" destOrd="0" presId="urn:microsoft.com/office/officeart/2005/8/layout/hProcess9"/>
    <dgm:cxn modelId="{06C9683B-6C97-4A4C-A09C-CA19AB031C0D}" type="presParOf" srcId="{87C20107-2D59-4B88-952C-6A35B20AF5D3}" destId="{DDBC316F-3BA8-4830-AD23-A6AFEAECCCC4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BBC231-281D-45D4-BF44-A3FF2D382321}" type="doc">
      <dgm:prSet loTypeId="urn:microsoft.com/office/officeart/2005/8/layout/radial4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7DCF8A57-3099-4D2A-84FA-96849A6A5634}">
      <dgm:prSet phldrT="[Text]" custT="1"/>
      <dgm:spPr/>
      <dgm:t>
        <a:bodyPr/>
        <a:lstStyle/>
        <a:p>
          <a:r>
            <a:rPr lang="en-US" sz="2800" dirty="0" err="1" smtClean="0"/>
            <a:t>Calon</a:t>
          </a:r>
          <a:r>
            <a:rPr lang="en-US" sz="2800" dirty="0" smtClean="0"/>
            <a:t> </a:t>
          </a:r>
          <a:r>
            <a:rPr lang="en-US" sz="2800" dirty="0" err="1" smtClean="0"/>
            <a:t>Pendidik</a:t>
          </a:r>
          <a:r>
            <a:rPr lang="en-US" sz="2800" dirty="0" smtClean="0"/>
            <a:t> </a:t>
          </a:r>
          <a:r>
            <a:rPr lang="en-US" sz="2800" dirty="0" err="1" smtClean="0"/>
            <a:t>Profesional</a:t>
          </a:r>
          <a:endParaRPr lang="id-ID" sz="2800" dirty="0"/>
        </a:p>
      </dgm:t>
    </dgm:pt>
    <dgm:pt modelId="{2BB2F8BD-5E51-462E-85D4-77569E6E0B62}" type="parTrans" cxnId="{E533AEAF-95BA-49F6-93EF-09929DED5482}">
      <dgm:prSet/>
      <dgm:spPr/>
      <dgm:t>
        <a:bodyPr/>
        <a:lstStyle/>
        <a:p>
          <a:endParaRPr lang="id-ID" sz="1600"/>
        </a:p>
      </dgm:t>
    </dgm:pt>
    <dgm:pt modelId="{26B456E6-26B1-4EEF-B387-800702D1EDF3}" type="sibTrans" cxnId="{E533AEAF-95BA-49F6-93EF-09929DED5482}">
      <dgm:prSet/>
      <dgm:spPr/>
      <dgm:t>
        <a:bodyPr/>
        <a:lstStyle/>
        <a:p>
          <a:endParaRPr lang="id-ID" sz="1600"/>
        </a:p>
      </dgm:t>
    </dgm:pt>
    <dgm:pt modelId="{970D00C4-9F6D-44E9-A974-3331DDA94AA9}">
      <dgm:prSet phldrT="[Text]" custT="1"/>
      <dgm:spPr/>
      <dgm:t>
        <a:bodyPr/>
        <a:lstStyle/>
        <a:p>
          <a:r>
            <a:rPr lang="en-US" sz="2800" dirty="0" smtClean="0"/>
            <a:t>ALIHE/SCL</a:t>
          </a:r>
          <a:endParaRPr lang="id-ID" sz="2800" dirty="0"/>
        </a:p>
      </dgm:t>
    </dgm:pt>
    <dgm:pt modelId="{DEA82A69-536C-4705-A321-07BA35409DB9}" type="parTrans" cxnId="{C4DFAC47-B7D8-4028-9FFC-D8A4A6B78FCE}">
      <dgm:prSet/>
      <dgm:spPr/>
      <dgm:t>
        <a:bodyPr/>
        <a:lstStyle/>
        <a:p>
          <a:endParaRPr lang="id-ID" sz="1600"/>
        </a:p>
      </dgm:t>
    </dgm:pt>
    <dgm:pt modelId="{0669D156-A48A-4086-9199-85892A2450FB}" type="sibTrans" cxnId="{C4DFAC47-B7D8-4028-9FFC-D8A4A6B78FCE}">
      <dgm:prSet/>
      <dgm:spPr/>
      <dgm:t>
        <a:bodyPr/>
        <a:lstStyle/>
        <a:p>
          <a:endParaRPr lang="id-ID" sz="1600"/>
        </a:p>
      </dgm:t>
    </dgm:pt>
    <dgm:pt modelId="{8402F015-797C-4DAC-88FB-EE22DA497021}">
      <dgm:prSet phldrT="[Text]" custT="1"/>
      <dgm:spPr/>
      <dgm:t>
        <a:bodyPr/>
        <a:lstStyle/>
        <a:p>
          <a:r>
            <a:rPr lang="id-ID" altLang="zh-CN" sz="2800" i="1" dirty="0" smtClean="0">
              <a:latin typeface="Calibri" pitchFamily="34" charset="0"/>
              <a:ea typeface="Arial Unicode MS" pitchFamily="34" charset="-128"/>
              <a:cs typeface="Calibri" pitchFamily="34" charset="0"/>
            </a:rPr>
            <a:t>trickle down effect</a:t>
          </a:r>
          <a:endParaRPr lang="id-ID" sz="2800" dirty="0"/>
        </a:p>
      </dgm:t>
    </dgm:pt>
    <dgm:pt modelId="{E80889BB-9C99-4A12-BFE8-945C21318A93}" type="parTrans" cxnId="{9CD0D78C-4674-4605-97E8-5C5C8B6E9840}">
      <dgm:prSet/>
      <dgm:spPr/>
      <dgm:t>
        <a:bodyPr/>
        <a:lstStyle/>
        <a:p>
          <a:endParaRPr lang="id-ID" sz="1600"/>
        </a:p>
      </dgm:t>
    </dgm:pt>
    <dgm:pt modelId="{6D9CBCB3-A543-413F-997D-9D13B00C6F71}" type="sibTrans" cxnId="{9CD0D78C-4674-4605-97E8-5C5C8B6E9840}">
      <dgm:prSet/>
      <dgm:spPr/>
      <dgm:t>
        <a:bodyPr/>
        <a:lstStyle/>
        <a:p>
          <a:endParaRPr lang="id-ID" sz="1600"/>
        </a:p>
      </dgm:t>
    </dgm:pt>
    <dgm:pt modelId="{7E56BE80-E11F-41D3-878B-5058BFE207DC}">
      <dgm:prSet phldrT="[Text]" custT="1"/>
      <dgm:spPr/>
      <dgm:t>
        <a:bodyPr/>
        <a:lstStyle/>
        <a:p>
          <a:r>
            <a:rPr lang="id-ID" sz="2800" i="1" dirty="0" smtClean="0"/>
            <a:t>early exposure</a:t>
          </a:r>
          <a:r>
            <a:rPr lang="en-US" sz="2800" i="1" dirty="0" smtClean="0"/>
            <a:t> </a:t>
          </a:r>
          <a:endParaRPr lang="id-ID" sz="2800" dirty="0"/>
        </a:p>
      </dgm:t>
    </dgm:pt>
    <dgm:pt modelId="{978D0BE9-B696-4B31-9351-803968EDE4EB}" type="parTrans" cxnId="{B1AFC533-D270-48E6-86BC-008FBC6C508A}">
      <dgm:prSet/>
      <dgm:spPr/>
      <dgm:t>
        <a:bodyPr/>
        <a:lstStyle/>
        <a:p>
          <a:endParaRPr lang="id-ID" sz="1600"/>
        </a:p>
      </dgm:t>
    </dgm:pt>
    <dgm:pt modelId="{FAB185E1-80DE-4F30-91D0-095FBE3E5E88}" type="sibTrans" cxnId="{B1AFC533-D270-48E6-86BC-008FBC6C508A}">
      <dgm:prSet/>
      <dgm:spPr/>
      <dgm:t>
        <a:bodyPr/>
        <a:lstStyle/>
        <a:p>
          <a:endParaRPr lang="id-ID" sz="1600"/>
        </a:p>
      </dgm:t>
    </dgm:pt>
    <dgm:pt modelId="{5CC12BC2-F208-4227-8B8E-40860680E206}" type="pres">
      <dgm:prSet presAssocID="{A6BBC231-281D-45D4-BF44-A3FF2D38232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1ED1D32-3D00-4656-990D-B67AD07CBBC4}" type="pres">
      <dgm:prSet presAssocID="{7DCF8A57-3099-4D2A-84FA-96849A6A5634}" presName="centerShape" presStyleLbl="node0" presStyleIdx="0" presStyleCnt="1" custScaleX="118012"/>
      <dgm:spPr/>
      <dgm:t>
        <a:bodyPr/>
        <a:lstStyle/>
        <a:p>
          <a:endParaRPr lang="id-ID"/>
        </a:p>
      </dgm:t>
    </dgm:pt>
    <dgm:pt modelId="{DCE7F65A-89E8-46C2-AD04-306E228F2F46}" type="pres">
      <dgm:prSet presAssocID="{DEA82A69-536C-4705-A321-07BA35409DB9}" presName="parTrans" presStyleLbl="bgSibTrans2D1" presStyleIdx="0" presStyleCnt="3"/>
      <dgm:spPr/>
      <dgm:t>
        <a:bodyPr/>
        <a:lstStyle/>
        <a:p>
          <a:endParaRPr lang="id-ID"/>
        </a:p>
      </dgm:t>
    </dgm:pt>
    <dgm:pt modelId="{79BAA90E-414D-45A0-ACBC-692DB90CAF05}" type="pres">
      <dgm:prSet presAssocID="{970D00C4-9F6D-44E9-A974-3331DDA94AA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7DD7F88-7483-43B9-A313-88373C6CFAFF}" type="pres">
      <dgm:prSet presAssocID="{E80889BB-9C99-4A12-BFE8-945C21318A93}" presName="parTrans" presStyleLbl="bgSibTrans2D1" presStyleIdx="1" presStyleCnt="3"/>
      <dgm:spPr/>
      <dgm:t>
        <a:bodyPr/>
        <a:lstStyle/>
        <a:p>
          <a:endParaRPr lang="id-ID"/>
        </a:p>
      </dgm:t>
    </dgm:pt>
    <dgm:pt modelId="{ECB7E6DE-A514-4976-B141-BD73CF324FFB}" type="pres">
      <dgm:prSet presAssocID="{8402F015-797C-4DAC-88FB-EE22DA49702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548415-48F7-4498-A2DB-3ECFBC875B25}" type="pres">
      <dgm:prSet presAssocID="{978D0BE9-B696-4B31-9351-803968EDE4EB}" presName="parTrans" presStyleLbl="bgSibTrans2D1" presStyleIdx="2" presStyleCnt="3"/>
      <dgm:spPr/>
      <dgm:t>
        <a:bodyPr/>
        <a:lstStyle/>
        <a:p>
          <a:endParaRPr lang="id-ID"/>
        </a:p>
      </dgm:t>
    </dgm:pt>
    <dgm:pt modelId="{5873A41E-62C2-46DB-A2AE-39D77DBDBA93}" type="pres">
      <dgm:prSet presAssocID="{7E56BE80-E11F-41D3-878B-5058BFE207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E752882E-5DC8-4641-9225-0340213346D4}" type="presOf" srcId="{7DCF8A57-3099-4D2A-84FA-96849A6A5634}" destId="{71ED1D32-3D00-4656-990D-B67AD07CBBC4}" srcOrd="0" destOrd="0" presId="urn:microsoft.com/office/officeart/2005/8/layout/radial4"/>
    <dgm:cxn modelId="{E533AEAF-95BA-49F6-93EF-09929DED5482}" srcId="{A6BBC231-281D-45D4-BF44-A3FF2D382321}" destId="{7DCF8A57-3099-4D2A-84FA-96849A6A5634}" srcOrd="0" destOrd="0" parTransId="{2BB2F8BD-5E51-462E-85D4-77569E6E0B62}" sibTransId="{26B456E6-26B1-4EEF-B387-800702D1EDF3}"/>
    <dgm:cxn modelId="{01FC963F-1A74-441F-A5F2-86DD2BA47B75}" type="presOf" srcId="{E80889BB-9C99-4A12-BFE8-945C21318A93}" destId="{C7DD7F88-7483-43B9-A313-88373C6CFAFF}" srcOrd="0" destOrd="0" presId="urn:microsoft.com/office/officeart/2005/8/layout/radial4"/>
    <dgm:cxn modelId="{B1AFC533-D270-48E6-86BC-008FBC6C508A}" srcId="{7DCF8A57-3099-4D2A-84FA-96849A6A5634}" destId="{7E56BE80-E11F-41D3-878B-5058BFE207DC}" srcOrd="2" destOrd="0" parTransId="{978D0BE9-B696-4B31-9351-803968EDE4EB}" sibTransId="{FAB185E1-80DE-4F30-91D0-095FBE3E5E88}"/>
    <dgm:cxn modelId="{E63F7DBE-07D2-40D8-B4CF-4831DD8EBB9F}" type="presOf" srcId="{8402F015-797C-4DAC-88FB-EE22DA497021}" destId="{ECB7E6DE-A514-4976-B141-BD73CF324FFB}" srcOrd="0" destOrd="0" presId="urn:microsoft.com/office/officeart/2005/8/layout/radial4"/>
    <dgm:cxn modelId="{ADAFBF2B-B257-4170-B3B7-24D86CD8BFD0}" type="presOf" srcId="{A6BBC231-281D-45D4-BF44-A3FF2D382321}" destId="{5CC12BC2-F208-4227-8B8E-40860680E206}" srcOrd="0" destOrd="0" presId="urn:microsoft.com/office/officeart/2005/8/layout/radial4"/>
    <dgm:cxn modelId="{115CD484-4138-4FB0-B000-F7035DA91044}" type="presOf" srcId="{970D00C4-9F6D-44E9-A974-3331DDA94AA9}" destId="{79BAA90E-414D-45A0-ACBC-692DB90CAF05}" srcOrd="0" destOrd="0" presId="urn:microsoft.com/office/officeart/2005/8/layout/radial4"/>
    <dgm:cxn modelId="{84CA15C7-4539-4BF5-80ED-24E9BC7703BA}" type="presOf" srcId="{DEA82A69-536C-4705-A321-07BA35409DB9}" destId="{DCE7F65A-89E8-46C2-AD04-306E228F2F46}" srcOrd="0" destOrd="0" presId="urn:microsoft.com/office/officeart/2005/8/layout/radial4"/>
    <dgm:cxn modelId="{08C9482D-31FE-4D55-90BC-6BF8490485D2}" type="presOf" srcId="{978D0BE9-B696-4B31-9351-803968EDE4EB}" destId="{90548415-48F7-4498-A2DB-3ECFBC875B25}" srcOrd="0" destOrd="0" presId="urn:microsoft.com/office/officeart/2005/8/layout/radial4"/>
    <dgm:cxn modelId="{F787635A-EC89-4232-911C-A8108CCDC202}" type="presOf" srcId="{7E56BE80-E11F-41D3-878B-5058BFE207DC}" destId="{5873A41E-62C2-46DB-A2AE-39D77DBDBA93}" srcOrd="0" destOrd="0" presId="urn:microsoft.com/office/officeart/2005/8/layout/radial4"/>
    <dgm:cxn modelId="{9CD0D78C-4674-4605-97E8-5C5C8B6E9840}" srcId="{7DCF8A57-3099-4D2A-84FA-96849A6A5634}" destId="{8402F015-797C-4DAC-88FB-EE22DA497021}" srcOrd="1" destOrd="0" parTransId="{E80889BB-9C99-4A12-BFE8-945C21318A93}" sibTransId="{6D9CBCB3-A543-413F-997D-9D13B00C6F71}"/>
    <dgm:cxn modelId="{C4DFAC47-B7D8-4028-9FFC-D8A4A6B78FCE}" srcId="{7DCF8A57-3099-4D2A-84FA-96849A6A5634}" destId="{970D00C4-9F6D-44E9-A974-3331DDA94AA9}" srcOrd="0" destOrd="0" parTransId="{DEA82A69-536C-4705-A321-07BA35409DB9}" sibTransId="{0669D156-A48A-4086-9199-85892A2450FB}"/>
    <dgm:cxn modelId="{3982B0AA-D83F-40DB-870A-BEE2DCB5FE67}" type="presParOf" srcId="{5CC12BC2-F208-4227-8B8E-40860680E206}" destId="{71ED1D32-3D00-4656-990D-B67AD07CBBC4}" srcOrd="0" destOrd="0" presId="urn:microsoft.com/office/officeart/2005/8/layout/radial4"/>
    <dgm:cxn modelId="{888D6B64-2D50-4599-BCDC-D96886B6E4C3}" type="presParOf" srcId="{5CC12BC2-F208-4227-8B8E-40860680E206}" destId="{DCE7F65A-89E8-46C2-AD04-306E228F2F46}" srcOrd="1" destOrd="0" presId="urn:microsoft.com/office/officeart/2005/8/layout/radial4"/>
    <dgm:cxn modelId="{C74855BB-8F9C-4AFA-8A97-D22E4178694A}" type="presParOf" srcId="{5CC12BC2-F208-4227-8B8E-40860680E206}" destId="{79BAA90E-414D-45A0-ACBC-692DB90CAF05}" srcOrd="2" destOrd="0" presId="urn:microsoft.com/office/officeart/2005/8/layout/radial4"/>
    <dgm:cxn modelId="{BE67123A-B26A-4540-9D1A-59016F987CE1}" type="presParOf" srcId="{5CC12BC2-F208-4227-8B8E-40860680E206}" destId="{C7DD7F88-7483-43B9-A313-88373C6CFAFF}" srcOrd="3" destOrd="0" presId="urn:microsoft.com/office/officeart/2005/8/layout/radial4"/>
    <dgm:cxn modelId="{963B548F-B80B-4E64-AEE3-A55397544F5C}" type="presParOf" srcId="{5CC12BC2-F208-4227-8B8E-40860680E206}" destId="{ECB7E6DE-A514-4976-B141-BD73CF324FFB}" srcOrd="4" destOrd="0" presId="urn:microsoft.com/office/officeart/2005/8/layout/radial4"/>
    <dgm:cxn modelId="{7B652A20-E29C-47F3-BB1A-A3A521150909}" type="presParOf" srcId="{5CC12BC2-F208-4227-8B8E-40860680E206}" destId="{90548415-48F7-4498-A2DB-3ECFBC875B25}" srcOrd="5" destOrd="0" presId="urn:microsoft.com/office/officeart/2005/8/layout/radial4"/>
    <dgm:cxn modelId="{0FE3C56A-B6F8-42D9-B30A-E7BFD7706D3B}" type="presParOf" srcId="{5CC12BC2-F208-4227-8B8E-40860680E206}" destId="{5873A41E-62C2-46DB-A2AE-39D77DBDBA93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A0B80-1A32-467C-A5FA-83158F406250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0FDCA-86A7-4218-96F8-DDE3EA279866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03178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0CAEE-25B1-4BBF-B70B-D6D60A68D599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040830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69679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4168228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569763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64555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29376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89252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9924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46375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1844706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254459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71356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07C3487-D94C-4915-AF86-8E5BD7A34E4F}" type="datetimeFigureOut">
              <a:rPr lang="id-ID" smtClean="0"/>
              <a:pPr/>
              <a:t>14/10/2016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43274062-32E3-4E61-A1CD-A86C0C095FF0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258145"/>
            <a:ext cx="9144000" cy="173062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KURIKULUM DAN SISTEM PEMBELAJARAN DI LPTK</a:t>
            </a:r>
            <a:endParaRPr lang="id-ID" sz="60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Prof. Dr. </a:t>
            </a:r>
            <a:r>
              <a:rPr lang="en-US" sz="4000" b="1" dirty="0" err="1" smtClean="0">
                <a:solidFill>
                  <a:srgbClr val="002060"/>
                </a:solidFill>
              </a:rPr>
              <a:t>Djaali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r>
              <a:rPr lang="en-US" sz="2400" b="1" dirty="0" err="1" smtClean="0">
                <a:solidFill>
                  <a:srgbClr val="002060"/>
                </a:solidFill>
              </a:rPr>
              <a:t>Rektor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Universitas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Negeri</a:t>
            </a:r>
            <a:r>
              <a:rPr lang="en-US" sz="2400" b="1" dirty="0" smtClean="0">
                <a:solidFill>
                  <a:srgbClr val="002060"/>
                </a:solidFill>
              </a:rPr>
              <a:t> Jakarta/</a:t>
            </a:r>
            <a:r>
              <a:rPr lang="en-US" sz="2400" b="1" dirty="0" err="1" smtClean="0">
                <a:solidFill>
                  <a:srgbClr val="002060"/>
                </a:solidFill>
              </a:rPr>
              <a:t>Ketua</a:t>
            </a:r>
            <a:r>
              <a:rPr lang="en-US" sz="2400" b="1" dirty="0" smtClean="0">
                <a:solidFill>
                  <a:srgbClr val="002060"/>
                </a:solidFill>
              </a:rPr>
              <a:t> ALPTKNI</a:t>
            </a:r>
            <a:endParaRPr lang="id-ID" sz="2400" b="1" dirty="0">
              <a:solidFill>
                <a:srgbClr val="00206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3188568"/>
            <a:ext cx="9144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-36512" y="5060776"/>
            <a:ext cx="91800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8936"/>
            <a:ext cx="4320480" cy="296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7822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1596000"/>
            <a:chOff x="0" y="0"/>
            <a:chExt cx="9144000" cy="1596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9144000" cy="152400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1524000"/>
              <a:ext cx="9144000" cy="720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UU No 14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Tahun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2005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tentang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Guru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Dosen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Pasal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23 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22437"/>
            <a:ext cx="85344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>
                <a:latin typeface="Franklin Gothic Book" pitchFamily="34" charset="0"/>
              </a:rPr>
              <a:t>Ayat</a:t>
            </a:r>
            <a:r>
              <a:rPr lang="en-US" sz="2400" b="1" dirty="0" smtClean="0">
                <a:latin typeface="Franklin Gothic Book" pitchFamily="34" charset="0"/>
              </a:rPr>
              <a:t> (1)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 err="1" smtClean="0">
                <a:latin typeface="Franklin Gothic Book" pitchFamily="34" charset="0"/>
              </a:rPr>
              <a:t>Pemerintah</a:t>
            </a:r>
            <a:r>
              <a:rPr lang="en-US" sz="2400" dirty="0" smtClean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mengembangkan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sistem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guru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ikatan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dinas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berasrama</a:t>
            </a:r>
            <a:r>
              <a:rPr lang="en-US" sz="2400" dirty="0">
                <a:latin typeface="Franklin Gothic Book" pitchFamily="34" charset="0"/>
              </a:rPr>
              <a:t> di </a:t>
            </a:r>
            <a:r>
              <a:rPr lang="en-US" sz="2400" dirty="0" err="1">
                <a:latin typeface="Franklin Gothic Book" pitchFamily="34" charset="0"/>
              </a:rPr>
              <a:t>lembaga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pendidikan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tenaga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kependidikan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menjamin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efisiensi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mutu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pendidikan</a:t>
            </a:r>
            <a:r>
              <a:rPr lang="en-US" sz="2400" dirty="0">
                <a:latin typeface="Franklin Gothic Book" pitchFamily="34" charset="0"/>
              </a:rPr>
              <a:t>. </a:t>
            </a:r>
            <a:endParaRPr lang="en-US" sz="24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 smtClean="0">
              <a:latin typeface="Franklin Gothic Book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>
                <a:latin typeface="Franklin Gothic Book" pitchFamily="34" charset="0"/>
              </a:rPr>
              <a:t>Ayat</a:t>
            </a:r>
            <a:r>
              <a:rPr lang="en-US" sz="2400" b="1" dirty="0" smtClean="0">
                <a:latin typeface="Franklin Gothic Book" pitchFamily="34" charset="0"/>
              </a:rPr>
              <a:t> (2)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err="1" smtClean="0">
                <a:solidFill>
                  <a:srgbClr val="FF0000"/>
                </a:solidFill>
                <a:latin typeface="Franklin Gothic Book" pitchFamily="34" charset="0"/>
              </a:rPr>
              <a:t>Kurikulum</a:t>
            </a:r>
            <a:r>
              <a:rPr lang="en-US" sz="2400" b="1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guru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pada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lembaga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tenaga</a:t>
            </a:r>
            <a:r>
              <a:rPr lang="en-US" sz="2400" b="1" dirty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Franklin Gothic Book" pitchFamily="34" charset="0"/>
              </a:rPr>
              <a:t>kependidikan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sebagaimana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dimaksud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pada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ayat</a:t>
            </a:r>
            <a:r>
              <a:rPr lang="en-US" sz="2400" dirty="0">
                <a:latin typeface="Franklin Gothic Book" pitchFamily="34" charset="0"/>
              </a:rPr>
              <a:t> (1) </a:t>
            </a:r>
            <a:r>
              <a:rPr lang="en-US" sz="2400" dirty="0" err="1">
                <a:latin typeface="Franklin Gothic Book" pitchFamily="34" charset="0"/>
              </a:rPr>
              <a:t>harus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mengembangkan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kompetensi</a:t>
            </a:r>
            <a:r>
              <a:rPr lang="en-US" sz="2400" dirty="0">
                <a:latin typeface="Franklin Gothic Book" pitchFamily="34" charset="0"/>
              </a:rPr>
              <a:t> yang </a:t>
            </a:r>
            <a:r>
              <a:rPr lang="en-US" sz="2400" dirty="0" err="1">
                <a:latin typeface="Franklin Gothic Book" pitchFamily="34" charset="0"/>
              </a:rPr>
              <a:t>diperlukan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untuk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mendukung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pelaksanaan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pendidikan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nasional</a:t>
            </a:r>
            <a:r>
              <a:rPr lang="en-US" sz="2400" dirty="0">
                <a:latin typeface="Franklin Gothic Book" pitchFamily="34" charset="0"/>
              </a:rPr>
              <a:t>, </a:t>
            </a:r>
            <a:r>
              <a:rPr lang="en-US" sz="2400" dirty="0" err="1">
                <a:latin typeface="Franklin Gothic Book" pitchFamily="34" charset="0"/>
              </a:rPr>
              <a:t>pendidikan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bertaraf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internasional</a:t>
            </a:r>
            <a:r>
              <a:rPr lang="en-US" sz="2400" dirty="0">
                <a:latin typeface="Franklin Gothic Book" pitchFamily="34" charset="0"/>
              </a:rPr>
              <a:t>, </a:t>
            </a:r>
            <a:r>
              <a:rPr lang="en-US" sz="2400" dirty="0" err="1">
                <a:latin typeface="Franklin Gothic Book" pitchFamily="34" charset="0"/>
              </a:rPr>
              <a:t>dan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pendidikan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berbasis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keunggulan</a:t>
            </a:r>
            <a:r>
              <a:rPr lang="en-US" sz="2400" dirty="0">
                <a:latin typeface="Franklin Gothic Book" pitchFamily="34" charset="0"/>
              </a:rPr>
              <a:t> </a:t>
            </a:r>
            <a:r>
              <a:rPr lang="en-US" sz="2400" dirty="0" err="1">
                <a:latin typeface="Franklin Gothic Book" pitchFamily="34" charset="0"/>
              </a:rPr>
              <a:t>lokal</a:t>
            </a:r>
            <a:r>
              <a:rPr lang="en-US" sz="2400" dirty="0">
                <a:latin typeface="Franklin Gothic Book" pitchFamily="34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4380554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14400" y="304800"/>
            <a:ext cx="7239000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4400" dirty="0" smtClean="0">
                <a:latin typeface="Berlin Sans FB Demi" pitchFamily="34" charset="0"/>
              </a:rPr>
              <a:t>KURIKULUM</a:t>
            </a:r>
            <a:endParaRPr lang="id-ID" sz="4400" dirty="0" smtClean="0">
              <a:latin typeface="Berlin Sans FB Demi" pitchFamily="34" charset="0"/>
            </a:endParaRPr>
          </a:p>
          <a:p>
            <a:pPr marL="342900" indent="-342900" algn="ctr"/>
            <a:r>
              <a:rPr lang="en-US" sz="3200" b="1" dirty="0" smtClean="0"/>
              <a:t>(UUSPN No. 20/2003</a:t>
            </a:r>
            <a:r>
              <a:rPr lang="id-ID" sz="3200" b="1" dirty="0" smtClean="0"/>
              <a:t>)</a:t>
            </a:r>
            <a:endParaRPr lang="en-US" sz="6000" b="1" dirty="0">
              <a:latin typeface="Berlin Sans FB Demi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1000" y="1400175"/>
            <a:ext cx="8382000" cy="501675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dirty="0" err="1">
                <a:cs typeface="Arial" charset="0"/>
              </a:rPr>
              <a:t>Adalah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seperangkat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rencana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atau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pengaturan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pelaksanaan</a:t>
            </a:r>
            <a:r>
              <a:rPr lang="en-US" sz="2600" dirty="0">
                <a:cs typeface="Arial" charset="0"/>
              </a:rPr>
              <a:t> </a:t>
            </a:r>
            <a:r>
              <a:rPr lang="id-ID" sz="2600" dirty="0">
                <a:cs typeface="Arial" charset="0"/>
              </a:rPr>
              <a:t>pembelajaran/</a:t>
            </a:r>
            <a:r>
              <a:rPr lang="en-US" sz="2600" dirty="0" err="1">
                <a:cs typeface="Arial" charset="0"/>
              </a:rPr>
              <a:t>pendidikan</a:t>
            </a:r>
            <a:r>
              <a:rPr lang="en-US" sz="2600" dirty="0">
                <a:cs typeface="Arial" charset="0"/>
              </a:rPr>
              <a:t> yang </a:t>
            </a:r>
            <a:r>
              <a:rPr lang="en-US" sz="2600" dirty="0" err="1">
                <a:cs typeface="Arial" charset="0"/>
              </a:rPr>
              <a:t>didalamnya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mencakup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pengaturan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tentang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Arial" charset="0"/>
              </a:rPr>
              <a:t>tujuan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, </a:t>
            </a:r>
            <a:r>
              <a:rPr lang="en-US" sz="2600" b="1" dirty="0" err="1">
                <a:solidFill>
                  <a:srgbClr val="FF0000"/>
                </a:solidFill>
                <a:cs typeface="Arial" charset="0"/>
              </a:rPr>
              <a:t>isi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, proses, </a:t>
            </a:r>
            <a:r>
              <a:rPr lang="en-US" sz="2600" b="1" dirty="0" err="1">
                <a:solidFill>
                  <a:srgbClr val="FF0000"/>
                </a:solidFill>
                <a:cs typeface="Arial" charset="0"/>
              </a:rPr>
              <a:t>serta</a:t>
            </a:r>
            <a:r>
              <a:rPr lang="en-US" sz="2600" b="1" dirty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cs typeface="Arial" charset="0"/>
              </a:rPr>
              <a:t>evaluasi</a:t>
            </a:r>
            <a:r>
              <a:rPr lang="en-US" sz="2600" b="1" dirty="0" smtClean="0">
                <a:solidFill>
                  <a:srgbClr val="FF0000"/>
                </a:solidFill>
                <a:cs typeface="Arial" charset="0"/>
              </a:rPr>
              <a:t>.</a:t>
            </a:r>
          </a:p>
          <a:p>
            <a:pPr algn="ctr"/>
            <a:r>
              <a:rPr lang="en-US" sz="4800" b="1" dirty="0" smtClean="0">
                <a:solidFill>
                  <a:srgbClr val="7030A0"/>
                </a:solidFill>
                <a:cs typeface="Arial" charset="0"/>
              </a:rPr>
              <a:t>∞</a:t>
            </a:r>
          </a:p>
          <a:p>
            <a:pPr marL="342900" indent="-342900" algn="ctr"/>
            <a:r>
              <a:rPr lang="en-US" sz="3200" b="1" dirty="0" err="1" smtClean="0"/>
              <a:t>Permen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Ristek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Dikti</a:t>
            </a:r>
            <a:r>
              <a:rPr lang="en-US" sz="3200" b="1" dirty="0" smtClean="0"/>
              <a:t> </a:t>
            </a:r>
            <a:endParaRPr lang="en-US" sz="3200" b="1" dirty="0"/>
          </a:p>
          <a:p>
            <a:pPr marL="342900" indent="-342900" algn="ctr"/>
            <a:r>
              <a:rPr lang="en-US" sz="3200" b="1" dirty="0" err="1"/>
              <a:t>Nomor</a:t>
            </a:r>
            <a:r>
              <a:rPr lang="en-US" sz="3200" b="1" dirty="0"/>
              <a:t> </a:t>
            </a:r>
            <a:r>
              <a:rPr lang="en-US" sz="3200" b="1" dirty="0" smtClean="0"/>
              <a:t>44 </a:t>
            </a:r>
            <a:r>
              <a:rPr lang="en-US" sz="3200" b="1" dirty="0" err="1"/>
              <a:t>Tahun</a:t>
            </a:r>
            <a:r>
              <a:rPr lang="en-US" sz="3200" b="1" dirty="0"/>
              <a:t> </a:t>
            </a:r>
            <a:r>
              <a:rPr lang="en-US" sz="3200" b="1" dirty="0" smtClean="0"/>
              <a:t>2015</a:t>
            </a:r>
            <a:r>
              <a:rPr lang="en-US" sz="2600" b="1" dirty="0" smtClean="0"/>
              <a:t>  </a:t>
            </a:r>
            <a:endParaRPr lang="en-US" sz="2600" b="1" dirty="0"/>
          </a:p>
          <a:p>
            <a:pPr marL="342900" indent="-342900" algn="ctr"/>
            <a:r>
              <a:rPr lang="en-US" sz="2800" b="1" dirty="0" err="1"/>
              <a:t>Tentang</a:t>
            </a:r>
            <a:r>
              <a:rPr lang="en-US" sz="2800" b="1" dirty="0"/>
              <a:t>  </a:t>
            </a:r>
            <a:r>
              <a:rPr lang="en-US" sz="2800" b="1" dirty="0" err="1"/>
              <a:t>Standar</a:t>
            </a:r>
            <a:r>
              <a:rPr lang="en-US" sz="2800" b="1" dirty="0"/>
              <a:t> </a:t>
            </a:r>
            <a:r>
              <a:rPr lang="en-US" sz="2800" b="1" dirty="0" err="1"/>
              <a:t>Nasional</a:t>
            </a:r>
            <a:r>
              <a:rPr lang="en-US" sz="2800" b="1" dirty="0"/>
              <a:t> </a:t>
            </a:r>
            <a:r>
              <a:rPr lang="en-US" sz="2800" b="1" dirty="0" err="1"/>
              <a:t>Pendidikan</a:t>
            </a:r>
            <a:r>
              <a:rPr lang="en-US" sz="2800" b="1" dirty="0"/>
              <a:t> </a:t>
            </a:r>
            <a:r>
              <a:rPr lang="en-US" sz="2800" b="1" dirty="0" err="1"/>
              <a:t>Tinggi</a:t>
            </a:r>
            <a:r>
              <a:rPr lang="en-US" sz="2600" dirty="0"/>
              <a:t> </a:t>
            </a:r>
            <a:endParaRPr lang="en-US" sz="2600" dirty="0">
              <a:latin typeface="Berlin Sans FB Demi" pitchFamily="34" charset="0"/>
            </a:endParaRPr>
          </a:p>
          <a:p>
            <a:pPr algn="ctr"/>
            <a:r>
              <a:rPr lang="en-US" sz="2600" dirty="0" err="1" smtClean="0">
                <a:cs typeface="Arial" charset="0"/>
              </a:rPr>
              <a:t>Kurikulum</a:t>
            </a:r>
            <a:r>
              <a:rPr lang="en-US" sz="2600" dirty="0" smtClean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adalah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seperangkat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rencana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dan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pengaturan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mengenai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capaian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pembelajaran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lulusan</a:t>
            </a:r>
            <a:r>
              <a:rPr lang="en-US" sz="2600" dirty="0">
                <a:cs typeface="Arial" charset="0"/>
              </a:rPr>
              <a:t>, </a:t>
            </a:r>
            <a:r>
              <a:rPr lang="en-US" sz="2600" dirty="0" err="1">
                <a:cs typeface="Arial" charset="0"/>
              </a:rPr>
              <a:t>bahan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kajian</a:t>
            </a:r>
            <a:r>
              <a:rPr lang="en-US" sz="2600" dirty="0">
                <a:cs typeface="Arial" charset="0"/>
              </a:rPr>
              <a:t>, proses, </a:t>
            </a:r>
            <a:r>
              <a:rPr lang="en-US" sz="2600" dirty="0" err="1">
                <a:cs typeface="Arial" charset="0"/>
              </a:rPr>
              <a:t>dan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penilaian</a:t>
            </a:r>
            <a:r>
              <a:rPr lang="en-US" sz="2600" dirty="0">
                <a:cs typeface="Arial" charset="0"/>
              </a:rPr>
              <a:t> yang </a:t>
            </a:r>
            <a:r>
              <a:rPr lang="en-US" sz="2600" dirty="0" err="1">
                <a:cs typeface="Arial" charset="0"/>
              </a:rPr>
              <a:t>digunakan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sebagai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pedoman</a:t>
            </a:r>
            <a:r>
              <a:rPr lang="en-US" sz="2600" dirty="0">
                <a:cs typeface="Arial" charset="0"/>
              </a:rPr>
              <a:t> </a:t>
            </a:r>
            <a:r>
              <a:rPr lang="en-US" sz="2600" dirty="0" err="1">
                <a:cs typeface="Arial" charset="0"/>
              </a:rPr>
              <a:t>penyelenggaraan</a:t>
            </a:r>
            <a:r>
              <a:rPr lang="en-US" sz="2600" dirty="0">
                <a:cs typeface="Arial" charset="0"/>
              </a:rPr>
              <a:t> program </a:t>
            </a:r>
            <a:r>
              <a:rPr lang="en-US" sz="2600" dirty="0" err="1">
                <a:cs typeface="Arial" charset="0"/>
              </a:rPr>
              <a:t>studi</a:t>
            </a:r>
            <a:r>
              <a:rPr lang="en-US" sz="2600" dirty="0">
                <a:cs typeface="Arial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10909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43956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Sarjana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Pemahaman</a:t>
            </a:r>
            <a:r>
              <a:rPr lang="en-US" dirty="0" smtClean="0"/>
              <a:t> </a:t>
            </a:r>
            <a:r>
              <a:rPr lang="en-US" dirty="0" err="1" smtClean="0"/>
              <a:t>Peserta</a:t>
            </a:r>
            <a:r>
              <a:rPr lang="en-US" dirty="0" smtClean="0"/>
              <a:t> </a:t>
            </a:r>
            <a:r>
              <a:rPr lang="en-US" dirty="0" err="1" smtClean="0"/>
              <a:t>Didik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Pembelajaran</a:t>
            </a:r>
            <a:r>
              <a:rPr lang="en-US" dirty="0" smtClean="0"/>
              <a:t> yang </a:t>
            </a:r>
            <a:r>
              <a:rPr lang="en-US" dirty="0" err="1" smtClean="0"/>
              <a:t>Mendidik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Penguasaaan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Bidang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yang </a:t>
            </a:r>
            <a:r>
              <a:rPr lang="en-US" dirty="0" err="1" smtClean="0"/>
              <a:t>Diajarkan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Sikap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21244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/>
              <a:t>3 </a:t>
            </a:r>
            <a:r>
              <a:rPr lang="en-US" sz="2800" dirty="0" err="1"/>
              <a:t>E</a:t>
            </a:r>
            <a:r>
              <a:rPr lang="en-US" sz="2800" dirty="0" err="1" smtClean="0"/>
              <a:t>lemen</a:t>
            </a:r>
            <a:r>
              <a:rPr lang="en-US" sz="2800" dirty="0" smtClean="0"/>
              <a:t> </a:t>
            </a:r>
            <a:r>
              <a:rPr lang="en-US" sz="2800" dirty="0" err="1" smtClean="0"/>
              <a:t>Penting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di LPTK (</a:t>
            </a:r>
            <a:r>
              <a:rPr lang="en-US" sz="2800" dirty="0" err="1" smtClean="0"/>
              <a:t>Pendidikan</a:t>
            </a:r>
            <a:r>
              <a:rPr lang="en-US" sz="2800" dirty="0" smtClean="0"/>
              <a:t> </a:t>
            </a:r>
            <a:r>
              <a:rPr lang="en-US" sz="2800" dirty="0" err="1" smtClean="0"/>
              <a:t>Akademik</a:t>
            </a:r>
            <a:r>
              <a:rPr lang="en-US" sz="2800" dirty="0" smtClean="0"/>
              <a:t> – S-1)</a:t>
            </a:r>
            <a:endParaRPr lang="id-ID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053965061"/>
              </p:ext>
            </p:extLst>
          </p:nvPr>
        </p:nvGraphicFramePr>
        <p:xfrm>
          <a:off x="0" y="18288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543277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i="1" dirty="0" smtClean="0"/>
              <a:t>ALIHE, T</a:t>
            </a:r>
            <a:r>
              <a:rPr lang="id-ID" b="1" i="1" dirty="0" smtClean="0"/>
              <a:t>rickle down effect</a:t>
            </a:r>
            <a:r>
              <a:rPr lang="en-US" b="1" i="1" dirty="0" smtClean="0"/>
              <a:t>, </a:t>
            </a:r>
            <a:r>
              <a:rPr lang="en-US" b="1" i="1" dirty="0" err="1" smtClean="0"/>
              <a:t>dan</a:t>
            </a:r>
            <a:r>
              <a:rPr lang="en-US" b="1" i="1" dirty="0" smtClean="0"/>
              <a:t> </a:t>
            </a:r>
            <a:br>
              <a:rPr lang="en-US" b="1" i="1" dirty="0" smtClean="0"/>
            </a:br>
            <a:r>
              <a:rPr lang="en-US" b="1" i="1" dirty="0" smtClean="0"/>
              <a:t>Early Exposure</a:t>
            </a:r>
            <a:endParaRPr lang="id-ID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ALIHE: ACTIVE LEARNING IN HIGHER EDUCATION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aktif</a:t>
            </a:r>
            <a:r>
              <a:rPr lang="en-US" dirty="0" smtClean="0"/>
              <a:t> di </a:t>
            </a:r>
            <a:r>
              <a:rPr lang="en-US" dirty="0" err="1" smtClean="0"/>
              <a:t>perguruan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, </a:t>
            </a:r>
            <a:r>
              <a:rPr lang="en-US" dirty="0" err="1" smtClean="0"/>
              <a:t>khususnya</a:t>
            </a:r>
            <a:r>
              <a:rPr lang="en-US" dirty="0" smtClean="0"/>
              <a:t> di LPTK (</a:t>
            </a:r>
            <a:r>
              <a:rPr lang="en-US" dirty="0" err="1" smtClean="0"/>
              <a:t>pada</a:t>
            </a:r>
            <a:r>
              <a:rPr lang="en-US" dirty="0" smtClean="0"/>
              <a:t> SN </a:t>
            </a:r>
            <a:r>
              <a:rPr lang="en-US" dirty="0" err="1" smtClean="0"/>
              <a:t>Dikti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SCL)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2857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0000"/>
                </a:solidFill>
              </a:rPr>
              <a:t>T</a:t>
            </a:r>
            <a:r>
              <a:rPr lang="id-ID" b="1" i="1" dirty="0" smtClean="0">
                <a:solidFill>
                  <a:srgbClr val="FF0000"/>
                </a:solidFill>
              </a:rPr>
              <a:t>rickle </a:t>
            </a:r>
            <a:r>
              <a:rPr lang="id-ID" b="1" i="1" dirty="0">
                <a:solidFill>
                  <a:srgbClr val="FF0000"/>
                </a:solidFill>
              </a:rPr>
              <a:t>down effect </a:t>
            </a:r>
            <a:r>
              <a:rPr lang="id-ID" dirty="0"/>
              <a:t>dalam </a:t>
            </a:r>
            <a:r>
              <a:rPr lang="id-ID" dirty="0" smtClean="0"/>
              <a:t>pembelajaran</a:t>
            </a:r>
            <a:r>
              <a:rPr lang="en-US" dirty="0" smtClean="0"/>
              <a:t> di LPTK</a:t>
            </a:r>
            <a:r>
              <a:rPr lang="id-ID" dirty="0" smtClean="0"/>
              <a:t>: </a:t>
            </a:r>
            <a:r>
              <a:rPr lang="id-ID" dirty="0"/>
              <a:t>Bahwa dosen LPTK adalah </a:t>
            </a:r>
            <a:r>
              <a:rPr lang="id-ID" b="1" dirty="0">
                <a:solidFill>
                  <a:srgbClr val="FF0000"/>
                </a:solidFill>
              </a:rPr>
              <a:t>model bagi mahasiswa (khususnya calon pendidik)</a:t>
            </a:r>
            <a:r>
              <a:rPr lang="id-ID" dirty="0"/>
              <a:t>, oleh karena itu dosen dalam pembelajaran ibarat air pancuran yang jatuh dan memercik siapapun yang ada di sekitarnya</a:t>
            </a:r>
            <a:r>
              <a:rPr lang="id-ID" dirty="0" smtClean="0"/>
              <a:t>.</a:t>
            </a:r>
            <a:endParaRPr lang="en-US" dirty="0" smtClean="0"/>
          </a:p>
          <a:p>
            <a:pPr marL="285750" lvl="1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i="1" dirty="0">
                <a:solidFill>
                  <a:srgbClr val="FF0000"/>
                </a:solidFill>
              </a:rPr>
              <a:t>Early Exposure</a:t>
            </a:r>
            <a:r>
              <a:rPr lang="en-US" dirty="0" smtClean="0"/>
              <a:t>: </a:t>
            </a:r>
            <a:r>
              <a:rPr lang="en-US" dirty="0" err="1" smtClean="0"/>
              <a:t>magang</a:t>
            </a:r>
            <a:r>
              <a:rPr lang="en-US" dirty="0" smtClean="0"/>
              <a:t> </a:t>
            </a:r>
            <a:r>
              <a:rPr lang="en-US" dirty="0" err="1" smtClean="0"/>
              <a:t>sedini</a:t>
            </a:r>
            <a:r>
              <a:rPr lang="en-US" dirty="0" smtClean="0"/>
              <a:t> </a:t>
            </a:r>
            <a:r>
              <a:rPr lang="en-US" dirty="0" err="1" smtClean="0"/>
              <a:t>mungkin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setting </a:t>
            </a:r>
            <a:r>
              <a:rPr lang="en-US" dirty="0" err="1" smtClean="0"/>
              <a:t>nyata</a:t>
            </a:r>
            <a:r>
              <a:rPr lang="en-US" dirty="0" smtClean="0"/>
              <a:t> </a:t>
            </a:r>
            <a:r>
              <a:rPr lang="en-US" dirty="0" err="1" smtClean="0"/>
              <a:t>pendidkan</a:t>
            </a:r>
            <a:r>
              <a:rPr lang="en-US" dirty="0" smtClean="0"/>
              <a:t> di </a:t>
            </a:r>
            <a:r>
              <a:rPr lang="en-US" dirty="0" err="1" smtClean="0"/>
              <a:t>sekolah</a:t>
            </a:r>
            <a:endParaRPr lang="id-ID" dirty="0"/>
          </a:p>
          <a:p>
            <a:pPr>
              <a:spcBef>
                <a:spcPts val="1200"/>
              </a:spcBef>
            </a:pPr>
            <a:endParaRPr lang="id-ID" sz="2800" dirty="0"/>
          </a:p>
        </p:txBody>
      </p:sp>
    </p:spTree>
    <p:extLst>
      <p:ext uri="{BB962C8B-B14F-4D97-AF65-F5344CB8AC3E}">
        <p14:creationId xmlns="" xmlns:p14="http://schemas.microsoft.com/office/powerpoint/2010/main" val="301435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386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err="1" smtClean="0">
                <a:solidFill>
                  <a:srgbClr val="FFFF00"/>
                </a:solidFill>
              </a:rPr>
              <a:t>Pendidikan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Calon</a:t>
            </a:r>
            <a:r>
              <a:rPr lang="en-US" dirty="0" smtClean="0">
                <a:solidFill>
                  <a:srgbClr val="FFFF00"/>
                </a:solidFill>
              </a:rPr>
              <a:t> Guru </a:t>
            </a:r>
            <a:r>
              <a:rPr lang="en-US" dirty="0" err="1" smtClean="0">
                <a:solidFill>
                  <a:srgbClr val="FFFF00"/>
                </a:solidFill>
              </a:rPr>
              <a:t>dengan</a:t>
            </a: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TPACK Model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dirty="0" err="1" smtClean="0">
                <a:solidFill>
                  <a:srgbClr val="FFFF00"/>
                </a:solidFill>
              </a:rPr>
              <a:t>Pengembangan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dari</a:t>
            </a:r>
            <a:r>
              <a:rPr lang="en-US" dirty="0" smtClean="0">
                <a:solidFill>
                  <a:srgbClr val="FFFF00"/>
                </a:solidFill>
              </a:rPr>
              <a:t> Pedagogical Content Knowledge (PCK)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(Koehler &amp; Mishra, 2009)</a:t>
            </a:r>
            <a:endParaRPr lang="id-ID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537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PAC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90221"/>
            <a:ext cx="9372600" cy="67677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65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Cakupan</a:t>
            </a:r>
            <a:r>
              <a:rPr lang="en-US" dirty="0" smtClean="0"/>
              <a:t> </a:t>
            </a: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Lulusan</a:t>
            </a:r>
            <a:r>
              <a:rPr lang="en-US" dirty="0" smtClean="0"/>
              <a:t> </a:t>
            </a:r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Profesi</a:t>
            </a:r>
            <a:r>
              <a:rPr lang="en-US" dirty="0" smtClean="0"/>
              <a:t> Guru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Undang-undang</a:t>
            </a:r>
            <a:r>
              <a:rPr lang="en-US" dirty="0" smtClean="0"/>
              <a:t> No. 14 </a:t>
            </a:r>
            <a:r>
              <a:rPr lang="en-US" dirty="0" err="1" smtClean="0"/>
              <a:t>tahun</a:t>
            </a:r>
            <a:r>
              <a:rPr lang="en-US" dirty="0" smtClean="0"/>
              <a:t> 2005 </a:t>
            </a:r>
            <a:r>
              <a:rPr lang="en-US" dirty="0" err="1" smtClean="0"/>
              <a:t>tentang</a:t>
            </a:r>
            <a:r>
              <a:rPr lang="en-US" dirty="0" smtClean="0"/>
              <a:t> Guru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: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Pedagogik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Profesional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Sosial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Kompetensi</a:t>
            </a:r>
            <a:r>
              <a:rPr lang="en-US" dirty="0" smtClean="0"/>
              <a:t> </a:t>
            </a:r>
            <a:r>
              <a:rPr lang="en-US" dirty="0" err="1" smtClean="0"/>
              <a:t>Kepribadian</a:t>
            </a:r>
            <a:endParaRPr lang="en-US" dirty="0" smtClean="0"/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2144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8"/>
          <p:cNvGrpSpPr/>
          <p:nvPr/>
        </p:nvGrpSpPr>
        <p:grpSpPr>
          <a:xfrm>
            <a:off x="723900" y="609601"/>
            <a:ext cx="7677150" cy="5908675"/>
            <a:chOff x="723900" y="609600"/>
            <a:chExt cx="7677150" cy="5908675"/>
          </a:xfrm>
        </p:grpSpPr>
        <p:grpSp>
          <p:nvGrpSpPr>
            <p:cNvPr id="3" name="Group 158"/>
            <p:cNvGrpSpPr/>
            <p:nvPr/>
          </p:nvGrpSpPr>
          <p:grpSpPr>
            <a:xfrm>
              <a:off x="1866900" y="1143000"/>
              <a:ext cx="5524500" cy="4158915"/>
              <a:chOff x="1866900" y="1143000"/>
              <a:chExt cx="5524500" cy="4158915"/>
            </a:xfrm>
          </p:grpSpPr>
          <p:sp>
            <p:nvSpPr>
              <p:cNvPr id="132" name="Freeform 131"/>
              <p:cNvSpPr/>
              <p:nvPr/>
            </p:nvSpPr>
            <p:spPr>
              <a:xfrm>
                <a:off x="1866900" y="2647950"/>
                <a:ext cx="5524500" cy="247650"/>
              </a:xfrm>
              <a:custGeom>
                <a:avLst/>
                <a:gdLst>
                  <a:gd name="connsiteX0" fmla="*/ 0 w 5829300"/>
                  <a:gd name="connsiteY0" fmla="*/ 266700 h 266700"/>
                  <a:gd name="connsiteX1" fmla="*/ 5829300 w 5829300"/>
                  <a:gd name="connsiteY1" fmla="*/ 266700 h 266700"/>
                  <a:gd name="connsiteX2" fmla="*/ 5829300 w 5829300"/>
                  <a:gd name="connsiteY2" fmla="*/ 0 h 266700"/>
                  <a:gd name="connsiteX3" fmla="*/ 5829300 w 5829300"/>
                  <a:gd name="connsiteY3" fmla="*/ 0 h 266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29300" h="266700">
                    <a:moveTo>
                      <a:pt x="0" y="266700"/>
                    </a:moveTo>
                    <a:lnTo>
                      <a:pt x="5829300" y="266700"/>
                    </a:lnTo>
                    <a:lnTo>
                      <a:pt x="5829300" y="0"/>
                    </a:lnTo>
                    <a:lnTo>
                      <a:pt x="5829300" y="0"/>
                    </a:lnTo>
                  </a:path>
                </a:pathLst>
              </a:custGeom>
              <a:ln>
                <a:headEnd type="none" w="med" len="med"/>
                <a:tailEnd type="arrow" w="med" len="med"/>
              </a:ln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34" name="Straight Arrow Connector 133"/>
              <p:cNvCxnSpPr/>
              <p:nvPr/>
            </p:nvCxnSpPr>
            <p:spPr>
              <a:xfrm>
                <a:off x="2133600" y="1143000"/>
                <a:ext cx="17526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>
                <a:off x="2095500" y="3048000"/>
                <a:ext cx="1828800" cy="1588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>
                <a:off x="2190750" y="5285681"/>
                <a:ext cx="1790700" cy="16234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>
                <a:off x="2133600" y="1752600"/>
                <a:ext cx="1828800" cy="1"/>
              </a:xfrm>
              <a:prstGeom prst="straightConnector1">
                <a:avLst/>
              </a:prstGeom>
              <a:ln>
                <a:solidFill>
                  <a:schemeClr val="accent6">
                    <a:lumMod val="7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75" name="WordArt 91"/>
            <p:cNvSpPr>
              <a:spLocks noChangeArrowheads="1" noChangeShapeType="1" noTextEdit="1"/>
            </p:cNvSpPr>
            <p:nvPr/>
          </p:nvSpPr>
          <p:spPr bwMode="auto">
            <a:xfrm>
              <a:off x="3092450" y="6327775"/>
              <a:ext cx="3324225" cy="1905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 smtClean="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KUALIFIKASI</a:t>
              </a:r>
              <a:r>
                <a:rPr lang="en-US" sz="3600" kern="10" dirty="0" smtClean="0">
                  <a:ln w="9525">
                    <a:noFill/>
                    <a:round/>
                    <a:headEnd/>
                    <a:tailEnd/>
                  </a:ln>
                  <a:solidFill>
                    <a:srgbClr val="FF3300"/>
                  </a:solidFill>
                  <a:effectLst>
                    <a:outerShdw dist="35921" dir="2700000" algn="ctr" rotWithShape="0">
                      <a:schemeClr val="tx1">
                        <a:alpha val="79999"/>
                      </a:schemeClr>
                    </a:outerShdw>
                  </a:effectLst>
                  <a:latin typeface="Arial Black"/>
                </a:rPr>
                <a:t> SDM NASIONAL</a:t>
              </a:r>
              <a:endPara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endParaRPr>
            </a:p>
          </p:txBody>
        </p:sp>
        <p:grpSp>
          <p:nvGrpSpPr>
            <p:cNvPr id="4" name="Group 174"/>
            <p:cNvGrpSpPr/>
            <p:nvPr/>
          </p:nvGrpSpPr>
          <p:grpSpPr>
            <a:xfrm>
              <a:off x="723900" y="887410"/>
              <a:ext cx="1447800" cy="4739621"/>
              <a:chOff x="457200" y="963610"/>
              <a:chExt cx="1447800" cy="4739621"/>
            </a:xfrm>
          </p:grpSpPr>
          <p:grpSp>
            <p:nvGrpSpPr>
              <p:cNvPr id="5" name="Group 173"/>
              <p:cNvGrpSpPr/>
              <p:nvPr/>
            </p:nvGrpSpPr>
            <p:grpSpPr>
              <a:xfrm>
                <a:off x="457200" y="963610"/>
                <a:ext cx="1447800" cy="4739621"/>
                <a:chOff x="457200" y="963610"/>
                <a:chExt cx="1447800" cy="4739621"/>
              </a:xfrm>
            </p:grpSpPr>
            <p:grpSp>
              <p:nvGrpSpPr>
                <p:cNvPr id="6" name="Group 14"/>
                <p:cNvGrpSpPr>
                  <a:grpSpLocks/>
                </p:cNvGrpSpPr>
                <p:nvPr/>
              </p:nvGrpSpPr>
              <p:grpSpPr bwMode="auto">
                <a:xfrm>
                  <a:off x="521678" y="963610"/>
                  <a:ext cx="1281113" cy="2368553"/>
                  <a:chOff x="432" y="607"/>
                  <a:chExt cx="807" cy="1492"/>
                </a:xfrm>
              </p:grpSpPr>
              <p:sp>
                <p:nvSpPr>
                  <p:cNvPr id="1640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036"/>
                    <a:ext cx="807" cy="291"/>
                  </a:xfrm>
                  <a:prstGeom prst="rect">
                    <a:avLst/>
                  </a:prstGeom>
                  <a:solidFill>
                    <a:srgbClr val="FFA41D"/>
                  </a:solidFill>
                  <a:ln w="12700" cap="sq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S2</a:t>
                    </a:r>
                  </a:p>
                </p:txBody>
              </p:sp>
              <p:sp>
                <p:nvSpPr>
                  <p:cNvPr id="16405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808"/>
                    <a:ext cx="807" cy="291"/>
                  </a:xfrm>
                  <a:prstGeom prst="rect">
                    <a:avLst/>
                  </a:prstGeom>
                  <a:solidFill>
                    <a:srgbClr val="FFB953"/>
                  </a:solidFill>
                  <a:ln w="12700" cap="sq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S1</a:t>
                    </a:r>
                  </a:p>
                </p:txBody>
              </p:sp>
              <p:sp>
                <p:nvSpPr>
                  <p:cNvPr id="16409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607"/>
                    <a:ext cx="807" cy="291"/>
                  </a:xfrm>
                  <a:prstGeom prst="rect">
                    <a:avLst/>
                  </a:prstGeom>
                  <a:solidFill>
                    <a:srgbClr val="FF9900"/>
                  </a:solidFill>
                  <a:ln w="12700" cap="sq">
                    <a:solidFill>
                      <a:schemeClr val="bg1"/>
                    </a:solidFill>
                    <a:miter lim="800000"/>
                    <a:headEnd type="none" w="sm" len="sm"/>
                    <a:tailEnd type="none" w="sm" len="sm"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n-US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S3</a:t>
                    </a:r>
                  </a:p>
                </p:txBody>
              </p:sp>
              <p:sp>
                <p:nvSpPr>
                  <p:cNvPr id="13384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31" y="903"/>
                    <a:ext cx="0" cy="136"/>
                  </a:xfrm>
                  <a:prstGeom prst="line">
                    <a:avLst/>
                  </a:prstGeom>
                  <a:noFill/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72"/>
                <p:cNvGrpSpPr/>
                <p:nvPr/>
              </p:nvGrpSpPr>
              <p:grpSpPr>
                <a:xfrm>
                  <a:off x="457200" y="3354388"/>
                  <a:ext cx="1447800" cy="2348843"/>
                  <a:chOff x="457200" y="3354388"/>
                  <a:chExt cx="1447800" cy="2348843"/>
                </a:xfrm>
              </p:grpSpPr>
              <p:sp>
                <p:nvSpPr>
                  <p:cNvPr id="13377" name="Text Box 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7200" y="5029200"/>
                    <a:ext cx="1447800" cy="674031"/>
                  </a:xfrm>
                  <a:prstGeom prst="rect">
                    <a:avLst/>
                  </a:prstGeom>
                  <a:solidFill>
                    <a:srgbClr val="FFB953"/>
                  </a:solidFill>
                  <a:ln w="12700" cap="sq">
                    <a:noFill/>
                    <a:miter lim="800000"/>
                    <a:headEnd type="none" w="sm" len="sm"/>
                    <a:tailEnd type="none" w="sm" len="sm"/>
                  </a:ln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lnSpc>
                        <a:spcPct val="90000"/>
                      </a:lnSpc>
                    </a:pPr>
                    <a:r>
                      <a:rPr lang="en-US" sz="1400" b="1" dirty="0" err="1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Sekolah</a:t>
                    </a:r>
                    <a:r>
                      <a:rPr lang="en-US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Menengah</a:t>
                    </a:r>
                    <a:r>
                      <a:rPr lang="en-US" sz="14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en-US" sz="1400" b="1" dirty="0" err="1" smtClean="0">
                        <a:solidFill>
                          <a:schemeClr val="accent6">
                            <a:lumMod val="50000"/>
                          </a:schemeClr>
                        </a:solidFill>
                      </a:rPr>
                      <a:t>Umum</a:t>
                    </a:r>
                    <a:endParaRPr lang="en-US" sz="1400" b="1" dirty="0">
                      <a:solidFill>
                        <a:schemeClr val="accent6">
                          <a:lumMod val="50000"/>
                        </a:schemeClr>
                      </a:solidFill>
                    </a:endParaRPr>
                  </a:p>
                </p:txBody>
              </p:sp>
              <p:cxnSp>
                <p:nvCxnSpPr>
                  <p:cNvPr id="100" name="Straight Arrow Connector 99"/>
                  <p:cNvCxnSpPr/>
                  <p:nvPr/>
                </p:nvCxnSpPr>
                <p:spPr>
                  <a:xfrm rot="5400000" flipH="1" flipV="1">
                    <a:off x="374829" y="4153297"/>
                    <a:ext cx="1599406" cy="1588"/>
                  </a:xfrm>
                  <a:prstGeom prst="straightConnector1">
                    <a:avLst/>
                  </a:prstGeom>
                  <a:ln>
                    <a:tailEnd type="arrow"/>
                  </a:ln>
                </p:spPr>
                <p:style>
                  <a:lnRef idx="1">
                    <a:schemeClr val="accent5"/>
                  </a:lnRef>
                  <a:fillRef idx="0">
                    <a:schemeClr val="accent5"/>
                  </a:fillRef>
                  <a:effectRef idx="0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126" name="Straight Arrow Connector 125"/>
              <p:cNvCxnSpPr>
                <a:stCxn id="16405" idx="0"/>
                <a:endCxn id="16400" idx="2"/>
              </p:cNvCxnSpPr>
              <p:nvPr/>
            </p:nvCxnSpPr>
            <p:spPr>
              <a:xfrm flipV="1">
                <a:off x="1162235" y="2106611"/>
                <a:ext cx="0" cy="7635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157"/>
            <p:cNvGrpSpPr/>
            <p:nvPr/>
          </p:nvGrpSpPr>
          <p:grpSpPr>
            <a:xfrm>
              <a:off x="6256270" y="1483668"/>
              <a:ext cx="2144780" cy="4130407"/>
              <a:chOff x="6256270" y="1483668"/>
              <a:chExt cx="2144780" cy="4130407"/>
            </a:xfrm>
          </p:grpSpPr>
          <p:grpSp>
            <p:nvGrpSpPr>
              <p:cNvPr id="9" name="Group 175"/>
              <p:cNvGrpSpPr/>
              <p:nvPr/>
            </p:nvGrpSpPr>
            <p:grpSpPr>
              <a:xfrm>
                <a:off x="6877050" y="1483668"/>
                <a:ext cx="1524000" cy="1069031"/>
                <a:chOff x="1981201" y="1750369"/>
                <a:chExt cx="1524000" cy="1069031"/>
              </a:xfrm>
            </p:grpSpPr>
            <p:sp>
              <p:nvSpPr>
                <p:cNvPr id="9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95487" y="2357735"/>
                  <a:ext cx="1509713" cy="461665"/>
                </a:xfrm>
                <a:prstGeom prst="rect">
                  <a:avLst/>
                </a:prstGeom>
                <a:solidFill>
                  <a:srgbClr val="FFB03B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Profesi</a:t>
                  </a:r>
                  <a:endPara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981201" y="1750369"/>
                  <a:ext cx="1524000" cy="461665"/>
                </a:xfrm>
                <a:prstGeom prst="rect">
                  <a:avLst/>
                </a:prstGeom>
                <a:solidFill>
                  <a:srgbClr val="FFAB2F"/>
                </a:solidFill>
                <a:ln w="12700" cap="sq">
                  <a:solidFill>
                    <a:schemeClr val="bg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square" anchor="ctr">
                  <a:spAutoFit/>
                </a:bodyPr>
                <a:lstStyle/>
                <a:p>
                  <a:pPr algn="ctr">
                    <a:defRPr/>
                  </a:pPr>
                  <a:r>
                    <a:rPr lang="en-US" sz="2400" b="1" dirty="0" err="1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Spesialis</a:t>
                  </a:r>
                  <a:endParaRPr lang="en-US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5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743201" y="2169745"/>
                  <a:ext cx="0" cy="215901"/>
                </a:xfrm>
                <a:prstGeom prst="line">
                  <a:avLst/>
                </a:prstGeom>
                <a:ln>
                  <a:headEnd type="none" w="sm" len="sm"/>
                  <a:tailEnd type="triangle" w="med" len="med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  <p:grpSp>
            <p:nvGrpSpPr>
              <p:cNvPr id="10" name="Group 45"/>
              <p:cNvGrpSpPr>
                <a:grpSpLocks/>
              </p:cNvGrpSpPr>
              <p:nvPr/>
            </p:nvGrpSpPr>
            <p:grpSpPr bwMode="auto">
              <a:xfrm>
                <a:off x="6256270" y="2871810"/>
                <a:ext cx="2120900" cy="2089150"/>
                <a:chOff x="3992" y="1516"/>
                <a:chExt cx="1336" cy="1316"/>
              </a:xfrm>
            </p:grpSpPr>
            <p:sp>
              <p:nvSpPr>
                <p:cNvPr id="13363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992" y="2502"/>
                  <a:ext cx="282" cy="213"/>
                </a:xfrm>
                <a:prstGeom prst="rect">
                  <a:avLst/>
                </a:prstGeom>
                <a:solidFill>
                  <a:srgbClr val="FFFFD1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</a:t>
                  </a:r>
                </a:p>
              </p:txBody>
            </p:sp>
            <p:sp>
              <p:nvSpPr>
                <p:cNvPr id="13344" name="Freeform 49"/>
                <p:cNvSpPr>
                  <a:spLocks/>
                </p:cNvSpPr>
                <p:nvPr/>
              </p:nvSpPr>
              <p:spPr bwMode="auto">
                <a:xfrm>
                  <a:off x="4128" y="1824"/>
                  <a:ext cx="960" cy="1008"/>
                </a:xfrm>
                <a:custGeom>
                  <a:avLst/>
                  <a:gdLst>
                    <a:gd name="T0" fmla="*/ 960 w 960"/>
                    <a:gd name="T1" fmla="*/ 0 h 1104"/>
                    <a:gd name="T2" fmla="*/ 960 w 960"/>
                    <a:gd name="T3" fmla="*/ 532 h 1104"/>
                    <a:gd name="T4" fmla="*/ 0 w 960"/>
                    <a:gd name="T5" fmla="*/ 532 h 1104"/>
                    <a:gd name="T6" fmla="*/ 0 w 960"/>
                    <a:gd name="T7" fmla="*/ 486 h 110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960"/>
                    <a:gd name="T13" fmla="*/ 0 h 1104"/>
                    <a:gd name="T14" fmla="*/ 960 w 960"/>
                    <a:gd name="T15" fmla="*/ 1104 h 110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960" h="1104">
                      <a:moveTo>
                        <a:pt x="960" y="0"/>
                      </a:moveTo>
                      <a:lnTo>
                        <a:pt x="960" y="1104"/>
                      </a:lnTo>
                      <a:lnTo>
                        <a:pt x="0" y="1104"/>
                      </a:lnTo>
                      <a:lnTo>
                        <a:pt x="0" y="1008"/>
                      </a:lnTo>
                    </a:path>
                  </a:pathLst>
                </a:custGeom>
                <a:ln>
                  <a:headEnd type="triangle" w="med" len="med"/>
                  <a:tailEnd type="none" w="med" len="med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45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4800" y="2112"/>
                  <a:ext cx="0" cy="720"/>
                </a:xfrm>
                <a:prstGeom prst="line">
                  <a:avLst/>
                </a:prstGeom>
                <a:ln>
                  <a:headEnd type="none" w="sm" len="sm"/>
                  <a:tailEnd type="triangle" w="med" len="med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4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4464" y="2448"/>
                  <a:ext cx="0" cy="384"/>
                </a:xfrm>
                <a:prstGeom prst="line">
                  <a:avLst/>
                </a:prstGeom>
                <a:ln>
                  <a:headEnd type="none" w="sm" len="sm"/>
                  <a:tailEnd type="triangle" w="med" len="med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57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4848" y="1516"/>
                  <a:ext cx="480" cy="233"/>
                </a:xfrm>
                <a:prstGeom prst="rect">
                  <a:avLst/>
                </a:prstGeom>
                <a:solidFill>
                  <a:srgbClr val="F8F200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US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IV</a:t>
                  </a:r>
                </a:p>
              </p:txBody>
            </p:sp>
            <p:sp>
              <p:nvSpPr>
                <p:cNvPr id="13354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4616" y="1840"/>
                  <a:ext cx="355" cy="213"/>
                </a:xfrm>
                <a:prstGeom prst="rect">
                  <a:avLst/>
                </a:prstGeom>
                <a:solidFill>
                  <a:srgbClr val="FFFF47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III</a:t>
                  </a:r>
                </a:p>
              </p:txBody>
            </p:sp>
            <p:sp>
              <p:nvSpPr>
                <p:cNvPr id="13351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304" y="2192"/>
                  <a:ext cx="296" cy="368"/>
                </a:xfrm>
                <a:prstGeom prst="rect">
                  <a:avLst/>
                </a:prstGeom>
                <a:solidFill>
                  <a:srgbClr val="FFFF89"/>
                </a:solidFill>
                <a:ln w="12700" cap="sq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D II</a:t>
                  </a:r>
                </a:p>
              </p:txBody>
            </p:sp>
          </p:grpSp>
          <p:grpSp>
            <p:nvGrpSpPr>
              <p:cNvPr id="11" name="Group 170"/>
              <p:cNvGrpSpPr/>
              <p:nvPr/>
            </p:nvGrpSpPr>
            <p:grpSpPr>
              <a:xfrm>
                <a:off x="6267450" y="4953000"/>
                <a:ext cx="1752600" cy="661075"/>
                <a:chOff x="6765880" y="4944091"/>
                <a:chExt cx="1752600" cy="661075"/>
              </a:xfrm>
            </p:grpSpPr>
            <p:sp>
              <p:nvSpPr>
                <p:cNvPr id="13401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6765880" y="5143501"/>
                  <a:ext cx="1752600" cy="461665"/>
                </a:xfrm>
                <a:prstGeom prst="rect">
                  <a:avLst/>
                </a:prstGeom>
                <a:solidFill>
                  <a:srgbClr val="F1EF89"/>
                </a:solidFill>
                <a:ln w="12700" cap="sq">
                  <a:solidFill>
                    <a:srgbClr val="333300"/>
                  </a:solidFill>
                  <a:miter lim="800000"/>
                  <a:headEnd type="none" w="sm" len="sm"/>
                  <a:tailEnd type="none" w="sm" len="sm"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Sekolah</a:t>
                  </a:r>
                  <a:r>
                    <a:rPr 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Menegah</a:t>
                  </a:r>
                  <a:r>
                    <a:rPr lang="en-US" sz="1200" b="1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 </a:t>
                  </a:r>
                  <a:r>
                    <a:rPr lang="en-US" sz="1200" b="1" dirty="0" err="1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rPr>
                    <a:t>Kejuruan</a:t>
                  </a:r>
                  <a:endParaRPr lang="en-US" sz="1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7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7663788" y="4944091"/>
                  <a:ext cx="0" cy="215901"/>
                </a:xfrm>
                <a:prstGeom prst="line">
                  <a:avLst/>
                </a:prstGeom>
                <a:ln>
                  <a:headEnd type="none" w="sm" len="sm"/>
                  <a:tailEnd type="triangle" w="med" len="med"/>
                </a:ln>
              </p:spPr>
              <p:style>
                <a:lnRef idx="1">
                  <a:schemeClr val="accent5"/>
                </a:lnRef>
                <a:fillRef idx="0">
                  <a:schemeClr val="accent5"/>
                </a:fillRef>
                <a:effectRef idx="0">
                  <a:schemeClr val="accent5"/>
                </a:effectRef>
                <a:fontRef idx="minor">
                  <a:schemeClr val="tx1"/>
                </a:fontRef>
              </p:style>
              <p:txBody>
                <a:bodyPr wrap="none" anchor="ctr"/>
                <a:lstStyle/>
                <a:p>
                  <a:endParaRPr lang="en-US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12" name="Group 62"/>
            <p:cNvGrpSpPr/>
            <p:nvPr/>
          </p:nvGrpSpPr>
          <p:grpSpPr>
            <a:xfrm>
              <a:off x="4288824" y="609600"/>
              <a:ext cx="1063112" cy="5576569"/>
              <a:chOff x="3136729" y="848380"/>
              <a:chExt cx="1240298" cy="5795380"/>
            </a:xfrm>
          </p:grpSpPr>
          <p:grpSp>
            <p:nvGrpSpPr>
              <p:cNvPr id="13" name="Group 87"/>
              <p:cNvGrpSpPr/>
              <p:nvPr/>
            </p:nvGrpSpPr>
            <p:grpSpPr>
              <a:xfrm>
                <a:off x="3200400" y="962526"/>
                <a:ext cx="1066800" cy="5681234"/>
                <a:chOff x="381000" y="958515"/>
                <a:chExt cx="1143000" cy="5681234"/>
              </a:xfrm>
            </p:grpSpPr>
            <p:grpSp>
              <p:nvGrpSpPr>
                <p:cNvPr id="14" name="Group 10"/>
                <p:cNvGrpSpPr/>
                <p:nvPr/>
              </p:nvGrpSpPr>
              <p:grpSpPr>
                <a:xfrm>
                  <a:off x="381000" y="958515"/>
                  <a:ext cx="1143000" cy="5670885"/>
                  <a:chOff x="381000" y="958515"/>
                  <a:chExt cx="1143000" cy="5670885"/>
                </a:xfrm>
              </p:grpSpPr>
              <p:sp>
                <p:nvSpPr>
                  <p:cNvPr id="103" name="Can 102"/>
                  <p:cNvSpPr/>
                  <p:nvPr/>
                </p:nvSpPr>
                <p:spPr>
                  <a:xfrm>
                    <a:off x="381000" y="5638800"/>
                    <a:ext cx="1143000" cy="9906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chemeClr val="bg2">
                      <a:lumMod val="10000"/>
                    </a:schemeClr>
                  </a:solidFill>
                </p:spPr>
                <p:style>
                  <a:lnRef idx="0">
                    <a:schemeClr val="dk1"/>
                  </a:lnRef>
                  <a:fillRef idx="3">
                    <a:schemeClr val="dk1"/>
                  </a:fillRef>
                  <a:effectRef idx="3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4" name="Can 2"/>
                  <p:cNvSpPr/>
                  <p:nvPr/>
                </p:nvSpPr>
                <p:spPr>
                  <a:xfrm>
                    <a:off x="381000" y="5029200"/>
                    <a:ext cx="1143000" cy="9906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585332"/>
                  </a:solidFill>
                </p:spPr>
                <p:style>
                  <a:lnRef idx="0">
                    <a:schemeClr val="accent1"/>
                  </a:lnRef>
                  <a:fillRef idx="3">
                    <a:schemeClr val="accent1"/>
                  </a:fillRef>
                  <a:effectRef idx="3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5" name="Can 3"/>
                  <p:cNvSpPr/>
                  <p:nvPr/>
                </p:nvSpPr>
                <p:spPr>
                  <a:xfrm>
                    <a:off x="381000" y="4495800"/>
                    <a:ext cx="1143000" cy="9144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827A4A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6" name="Can 4"/>
                  <p:cNvSpPr/>
                  <p:nvPr/>
                </p:nvSpPr>
                <p:spPr>
                  <a:xfrm>
                    <a:off x="381000" y="3853585"/>
                    <a:ext cx="1143000" cy="99514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B1A03D"/>
                  </a:soli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7" name="Can 5"/>
                  <p:cNvSpPr/>
                  <p:nvPr/>
                </p:nvSpPr>
                <p:spPr>
                  <a:xfrm>
                    <a:off x="381000" y="3276599"/>
                    <a:ext cx="1143000" cy="972935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CFB855"/>
                  </a:solidFill>
                </p:spPr>
                <p:style>
                  <a:lnRef idx="0">
                    <a:schemeClr val="accent4"/>
                  </a:lnRef>
                  <a:fillRef idx="3">
                    <a:schemeClr val="accent4"/>
                  </a:fillRef>
                  <a:effectRef idx="3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8" name="Can 6"/>
                  <p:cNvSpPr/>
                  <p:nvPr/>
                </p:nvSpPr>
                <p:spPr>
                  <a:xfrm>
                    <a:off x="381000" y="2667000"/>
                    <a:ext cx="1143000" cy="1034715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E3D477"/>
                  </a:solidFill>
                </p:spPr>
                <p:style>
                  <a:lnRef idx="0">
                    <a:schemeClr val="accent5"/>
                  </a:lnRef>
                  <a:fillRef idx="3">
                    <a:schemeClr val="accent5"/>
                  </a:fillRef>
                  <a:effectRef idx="3">
                    <a:schemeClr val="accent5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09" name="Can 7"/>
                  <p:cNvSpPr/>
                  <p:nvPr/>
                </p:nvSpPr>
                <p:spPr>
                  <a:xfrm>
                    <a:off x="381000" y="2057400"/>
                    <a:ext cx="1143000" cy="1010652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EFE891"/>
                  </a:solidFill>
                </p:spPr>
                <p:style>
                  <a:lnRef idx="0">
                    <a:schemeClr val="accent6"/>
                  </a:lnRef>
                  <a:fillRef idx="3">
                    <a:schemeClr val="accent6"/>
                  </a:fillRef>
                  <a:effectRef idx="3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2" name="Can 8"/>
                  <p:cNvSpPr/>
                  <p:nvPr/>
                </p:nvSpPr>
                <p:spPr>
                  <a:xfrm>
                    <a:off x="381000" y="1544052"/>
                    <a:ext cx="1143000" cy="9144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8F0B6"/>
                  </a:solidFill>
                </p:spPr>
                <p:style>
                  <a:lnRef idx="0">
                    <a:schemeClr val="accent2"/>
                  </a:lnRef>
                  <a:fillRef idx="3">
                    <a:schemeClr val="accent2"/>
                  </a:fillRef>
                  <a:effectRef idx="3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13" name="Can 9"/>
                  <p:cNvSpPr/>
                  <p:nvPr/>
                </p:nvSpPr>
                <p:spPr>
                  <a:xfrm>
                    <a:off x="381000" y="958515"/>
                    <a:ext cx="1143000" cy="914400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FFF1C5"/>
                  </a:solidFill>
                </p:spPr>
                <p:style>
                  <a:lnRef idx="0">
                    <a:schemeClr val="accent3"/>
                  </a:lnRef>
                  <a:fillRef idx="3">
                    <a:schemeClr val="accent3"/>
                  </a:fillRef>
                  <a:effectRef idx="3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grpSp>
              <p:nvGrpSpPr>
                <p:cNvPr id="15" name="Group 20"/>
                <p:cNvGrpSpPr/>
                <p:nvPr/>
              </p:nvGrpSpPr>
              <p:grpSpPr>
                <a:xfrm>
                  <a:off x="689811" y="1367589"/>
                  <a:ext cx="481263" cy="5272160"/>
                  <a:chOff x="737937" y="1367589"/>
                  <a:chExt cx="481263" cy="5272160"/>
                </a:xfrm>
              </p:grpSpPr>
              <p:sp>
                <p:nvSpPr>
                  <p:cNvPr id="68" name="Text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6095999"/>
                    <a:ext cx="457200" cy="543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0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5562600"/>
                    <a:ext cx="457200" cy="543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2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2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4953000"/>
                    <a:ext cx="457200" cy="543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3</a:t>
                    </a:r>
                    <a:endParaRPr lang="en-US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5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4343400"/>
                    <a:ext cx="457200" cy="543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4</a:t>
                    </a:r>
                    <a:endParaRPr lang="en-US" b="1" dirty="0"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7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3733800"/>
                    <a:ext cx="457200" cy="543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8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5</a:t>
                    </a:r>
                    <a:endParaRPr lang="en-US" b="1" dirty="0">
                      <a:solidFill>
                        <a:schemeClr val="bg1">
                          <a:lumMod val="85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762000" y="2534651"/>
                    <a:ext cx="457200" cy="543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7</a:t>
                    </a:r>
                    <a:endParaRPr lang="en-US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99" name="TextBox 98"/>
                  <p:cNvSpPr txBox="1"/>
                  <p:nvPr/>
                </p:nvSpPr>
                <p:spPr>
                  <a:xfrm>
                    <a:off x="737937" y="1953126"/>
                    <a:ext cx="457200" cy="543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</a:t>
                    </a:r>
                    <a:endParaRPr lang="en-US" b="1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1" name="TextBox 100"/>
                  <p:cNvSpPr txBox="1"/>
                  <p:nvPr/>
                </p:nvSpPr>
                <p:spPr>
                  <a:xfrm>
                    <a:off x="762000" y="1367589"/>
                    <a:ext cx="457200" cy="54375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chemeClr val="bg1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9</a:t>
                    </a:r>
                    <a:endParaRPr lang="en-US" b="1" dirty="0">
                      <a:solidFill>
                        <a:schemeClr val="bg1">
                          <a:lumMod val="50000"/>
                        </a:scheme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  <p:sp>
                <p:nvSpPr>
                  <p:cNvPr id="102" name="Text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2000" y="3124200"/>
                    <a:ext cx="457200" cy="5437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2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6</a:t>
                    </a:r>
                    <a:endParaRPr lang="en-US" b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p:txBody>
              </p:sp>
            </p:grpSp>
          </p:grpSp>
          <p:sp>
            <p:nvSpPr>
              <p:cNvPr id="65" name="Rectangle 64"/>
              <p:cNvSpPr/>
              <p:nvPr/>
            </p:nvSpPr>
            <p:spPr>
              <a:xfrm>
                <a:off x="3136729" y="848380"/>
                <a:ext cx="1240298" cy="543750"/>
              </a:xfrm>
              <a:prstGeom prst="rect">
                <a:avLst/>
              </a:prstGeom>
              <a:noFill/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  <a:scene3d>
                <a:camera prst="isometricRightUp"/>
                <a:lightRig rig="threePt" dir="t"/>
              </a:scene3d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2800" b="1" cap="none" spc="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KKNI</a:t>
                </a:r>
                <a:endParaRPr lang="en-US" sz="2800" b="1" cap="none" spc="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6" name="Group 159"/>
            <p:cNvGrpSpPr/>
            <p:nvPr/>
          </p:nvGrpSpPr>
          <p:grpSpPr>
            <a:xfrm>
              <a:off x="5486400" y="1714500"/>
              <a:ext cx="2076450" cy="3621088"/>
              <a:chOff x="5486400" y="1714500"/>
              <a:chExt cx="2076450" cy="362108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10800000">
                <a:off x="5505450" y="3048000"/>
                <a:ext cx="2057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4" name="Straight Arrow Connector 93"/>
              <p:cNvCxnSpPr/>
              <p:nvPr/>
            </p:nvCxnSpPr>
            <p:spPr>
              <a:xfrm rot="10800000">
                <a:off x="5543550" y="3524250"/>
                <a:ext cx="16002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rot="10800000">
                <a:off x="5562600" y="4095750"/>
                <a:ext cx="1143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0" name="Straight Arrow Connector 109"/>
              <p:cNvCxnSpPr/>
              <p:nvPr/>
            </p:nvCxnSpPr>
            <p:spPr>
              <a:xfrm rot="10800000">
                <a:off x="5543550" y="4608512"/>
                <a:ext cx="685800" cy="1589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 rot="10800000">
                <a:off x="5600700" y="5334000"/>
                <a:ext cx="6096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/>
              <p:cNvCxnSpPr/>
              <p:nvPr/>
            </p:nvCxnSpPr>
            <p:spPr>
              <a:xfrm rot="10800000">
                <a:off x="5524500" y="1714500"/>
                <a:ext cx="12954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19" name="Straight Arrow Connector 118"/>
              <p:cNvCxnSpPr/>
              <p:nvPr/>
            </p:nvCxnSpPr>
            <p:spPr>
              <a:xfrm rot="10800000" flipV="1">
                <a:off x="5486400" y="2324100"/>
                <a:ext cx="1371600" cy="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cxnSp>
          <p:nvCxnSpPr>
            <p:cNvPr id="161" name="Straight Arrow Connector 160"/>
            <p:cNvCxnSpPr/>
            <p:nvPr/>
          </p:nvCxnSpPr>
          <p:spPr>
            <a:xfrm rot="5400000" flipH="1" flipV="1">
              <a:off x="7833353" y="2737185"/>
              <a:ext cx="304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0" y="142853"/>
            <a:ext cx="9144000" cy="46674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>
                <a:solidFill>
                  <a:srgbClr val="FFFF00"/>
                </a:solidFill>
              </a:rPr>
              <a:t>KETERKAITAN KKNI DAN KURIKULUM LPTK</a:t>
            </a:r>
            <a:endParaRPr lang="id-ID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685170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100" y="274637"/>
            <a:ext cx="8143932" cy="1143000"/>
          </a:xfrm>
        </p:spPr>
        <p:txBody>
          <a:bodyPr>
            <a:normAutofit fontScale="90000"/>
          </a:bodyPr>
          <a:lstStyle/>
          <a:p>
            <a:r>
              <a:rPr lang="id-ID" sz="3600" dirty="0" smtClean="0">
                <a:solidFill>
                  <a:schemeClr val="bg2">
                    <a:lumMod val="10000"/>
                  </a:schemeClr>
                </a:solidFill>
              </a:rPr>
              <a:t>Implementasi Jenjang pada KKNI dalam Pengembangan Kurikulum</a:t>
            </a:r>
            <a:endParaRPr lang="id-ID" sz="3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852" y="1447800"/>
            <a:ext cx="7858148" cy="5410200"/>
          </a:xfrm>
        </p:spPr>
        <p:txBody>
          <a:bodyPr>
            <a:normAutofit/>
          </a:bodyPr>
          <a:lstStyle/>
          <a:p>
            <a:r>
              <a:rPr lang="id-ID" sz="2600" b="1" dirty="0" smtClean="0">
                <a:solidFill>
                  <a:schemeClr val="bg2">
                    <a:lumMod val="10000"/>
                  </a:schemeClr>
                </a:solidFill>
              </a:rPr>
              <a:t>Pendidikan Akademik</a:t>
            </a:r>
          </a:p>
          <a:p>
            <a:pPr marL="361950" lvl="1" indent="15875">
              <a:buNone/>
            </a:pPr>
            <a:r>
              <a:rPr lang="id-ID" sz="2600" dirty="0" smtClean="0">
                <a:solidFill>
                  <a:schemeClr val="bg2">
                    <a:lumMod val="10000"/>
                  </a:schemeClr>
                </a:solidFill>
              </a:rPr>
              <a:t>Pengembangan Kurikulum Akademik bidang Studi serumpun/Sejenis merupakan urutan/gradasi  level 6</a:t>
            </a:r>
          </a:p>
          <a:p>
            <a:endParaRPr lang="en-US" sz="26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id-ID" sz="2600" b="1" dirty="0" smtClean="0">
                <a:solidFill>
                  <a:schemeClr val="bg2">
                    <a:lumMod val="10000"/>
                  </a:schemeClr>
                </a:solidFill>
              </a:rPr>
              <a:t>Cara pencapaian </a:t>
            </a:r>
            <a:r>
              <a:rPr lang="id-ID" sz="2600" b="1" dirty="0" smtClean="0">
                <a:solidFill>
                  <a:srgbClr val="FF0000"/>
                </a:solidFill>
              </a:rPr>
              <a:t>level 6 dan 7</a:t>
            </a:r>
            <a:r>
              <a:rPr lang="id-ID" sz="2600" b="1" dirty="0" smtClean="0">
                <a:solidFill>
                  <a:schemeClr val="bg2">
                    <a:lumMod val="10000"/>
                  </a:schemeClr>
                </a:solidFill>
              </a:rPr>
              <a:t> (Pendidikan Akademik dan Profesi):</a:t>
            </a:r>
          </a:p>
          <a:p>
            <a:pPr lvl="1">
              <a:buFont typeface="Wingdings" pitchFamily="2" charset="2"/>
              <a:buChar char="Ø"/>
            </a:pPr>
            <a:r>
              <a:rPr lang="id-ID" sz="2600" dirty="0" smtClean="0">
                <a:solidFill>
                  <a:schemeClr val="bg2">
                    <a:lumMod val="10000"/>
                  </a:schemeClr>
                </a:solidFill>
              </a:rPr>
              <a:t>Dapat diterapkan secara berlapis, artinya menyelesaikan level 6 (s-1) terlebih dahulu baru mengikuti pendidikan profesi (level 7)</a:t>
            </a:r>
          </a:p>
          <a:p>
            <a:pPr lvl="1">
              <a:buFont typeface="Wingdings" pitchFamily="2" charset="2"/>
              <a:buChar char="Ø"/>
            </a:pPr>
            <a:r>
              <a:rPr lang="id-ID" sz="2600" dirty="0" smtClean="0">
                <a:solidFill>
                  <a:schemeClr val="bg2">
                    <a:lumMod val="10000"/>
                  </a:schemeClr>
                </a:solidFill>
              </a:rPr>
              <a:t>Dapat dilaksanakan secara terintegrasi (bersamaan antara level 6 dan 7) namun tetap memposisikan kajian level 7 pada semester akhir</a:t>
            </a:r>
          </a:p>
        </p:txBody>
      </p:sp>
      <p:sp>
        <p:nvSpPr>
          <p:cNvPr id="4" name="Can 3"/>
          <p:cNvSpPr/>
          <p:nvPr/>
        </p:nvSpPr>
        <p:spPr>
          <a:xfrm>
            <a:off x="357158" y="5223014"/>
            <a:ext cx="914400" cy="953199"/>
          </a:xfrm>
          <a:prstGeom prst="can">
            <a:avLst>
              <a:gd name="adj" fmla="val 50000"/>
            </a:avLst>
          </a:prstGeom>
          <a:solidFill>
            <a:schemeClr val="bg2">
              <a:lumMod val="1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Can 2"/>
          <p:cNvSpPr/>
          <p:nvPr/>
        </p:nvSpPr>
        <p:spPr>
          <a:xfrm>
            <a:off x="357158" y="4636430"/>
            <a:ext cx="914400" cy="953199"/>
          </a:xfrm>
          <a:prstGeom prst="can">
            <a:avLst>
              <a:gd name="adj" fmla="val 50000"/>
            </a:avLst>
          </a:prstGeom>
          <a:solidFill>
            <a:srgbClr val="58533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Can 3"/>
          <p:cNvSpPr/>
          <p:nvPr/>
        </p:nvSpPr>
        <p:spPr>
          <a:xfrm>
            <a:off x="357158" y="4123167"/>
            <a:ext cx="914400" cy="879876"/>
          </a:xfrm>
          <a:prstGeom prst="can">
            <a:avLst>
              <a:gd name="adj" fmla="val 50000"/>
            </a:avLst>
          </a:prstGeom>
          <a:solidFill>
            <a:srgbClr val="827A4A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Can 4"/>
          <p:cNvSpPr/>
          <p:nvPr/>
        </p:nvSpPr>
        <p:spPr>
          <a:xfrm>
            <a:off x="357158" y="3505200"/>
            <a:ext cx="914400" cy="957568"/>
          </a:xfrm>
          <a:prstGeom prst="can">
            <a:avLst>
              <a:gd name="adj" fmla="val 50000"/>
            </a:avLst>
          </a:prstGeom>
          <a:solidFill>
            <a:srgbClr val="B1A03D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Can 5"/>
          <p:cNvSpPr/>
          <p:nvPr/>
        </p:nvSpPr>
        <p:spPr>
          <a:xfrm>
            <a:off x="357158" y="2950000"/>
            <a:ext cx="914400" cy="936201"/>
          </a:xfrm>
          <a:prstGeom prst="can">
            <a:avLst>
              <a:gd name="adj" fmla="val 50000"/>
            </a:avLst>
          </a:prstGeom>
          <a:solidFill>
            <a:srgbClr val="CFB8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Can 6"/>
          <p:cNvSpPr/>
          <p:nvPr/>
        </p:nvSpPr>
        <p:spPr>
          <a:xfrm>
            <a:off x="357158" y="2363415"/>
            <a:ext cx="914400" cy="995648"/>
          </a:xfrm>
          <a:prstGeom prst="can">
            <a:avLst>
              <a:gd name="adj" fmla="val 50000"/>
            </a:avLst>
          </a:prstGeom>
          <a:solidFill>
            <a:srgbClr val="E3D47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Can 7"/>
          <p:cNvSpPr/>
          <p:nvPr/>
        </p:nvSpPr>
        <p:spPr>
          <a:xfrm>
            <a:off x="357158" y="1776831"/>
            <a:ext cx="914400" cy="972495"/>
          </a:xfrm>
          <a:prstGeom prst="can">
            <a:avLst>
              <a:gd name="adj" fmla="val 50000"/>
            </a:avLst>
          </a:prstGeom>
          <a:solidFill>
            <a:srgbClr val="EFE89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Can 8"/>
          <p:cNvSpPr/>
          <p:nvPr/>
        </p:nvSpPr>
        <p:spPr>
          <a:xfrm>
            <a:off x="357158" y="1282866"/>
            <a:ext cx="914400" cy="879876"/>
          </a:xfrm>
          <a:prstGeom prst="can">
            <a:avLst>
              <a:gd name="adj" fmla="val 50000"/>
            </a:avLst>
          </a:prstGeom>
          <a:solidFill>
            <a:srgbClr val="F8F0B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Can 9"/>
          <p:cNvSpPr/>
          <p:nvPr/>
        </p:nvSpPr>
        <p:spPr>
          <a:xfrm>
            <a:off x="357158" y="719437"/>
            <a:ext cx="914400" cy="879876"/>
          </a:xfrm>
          <a:prstGeom prst="can">
            <a:avLst>
              <a:gd name="adj" fmla="val 50000"/>
            </a:avLst>
          </a:prstGeom>
          <a:solidFill>
            <a:srgbClr val="FFF1C5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623457" y="5662951"/>
            <a:ext cx="36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623457" y="5149689"/>
            <a:ext cx="36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23457" y="4563105"/>
            <a:ext cx="36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3"/>
          <p:cNvSpPr txBox="1">
            <a:spLocks noChangeArrowheads="1"/>
          </p:cNvSpPr>
          <p:nvPr/>
        </p:nvSpPr>
        <p:spPr bwMode="auto">
          <a:xfrm>
            <a:off x="623457" y="3976521"/>
            <a:ext cx="36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623457" y="3389937"/>
            <a:ext cx="36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3457" y="2236064"/>
            <a:ext cx="36576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n-US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207" y="1676495"/>
            <a:ext cx="36576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23457" y="1113065"/>
            <a:ext cx="36576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endParaRPr lang="en-US" b="1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18"/>
          <p:cNvSpPr txBox="1">
            <a:spLocks noChangeArrowheads="1"/>
          </p:cNvSpPr>
          <p:nvPr/>
        </p:nvSpPr>
        <p:spPr bwMode="auto">
          <a:xfrm>
            <a:off x="623457" y="2803353"/>
            <a:ext cx="3657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en-US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91818" y="609600"/>
            <a:ext cx="1063112" cy="523220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isometricRightUp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KKNI</a:t>
            </a:r>
            <a:endParaRPr lang="en-US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4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PERIORITAS PEMBANGUNAN PENDIDIKAN</a:t>
            </a:r>
            <a:endParaRPr lang="id-ID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686800" cy="5257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Pendidikan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SDM </a:t>
            </a:r>
            <a:r>
              <a:rPr lang="en-US" dirty="0" err="1" smtClean="0"/>
              <a:t>unggul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mewujudkan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yang </a:t>
            </a:r>
            <a:r>
              <a:rPr lang="en-US" dirty="0" err="1" smtClean="0"/>
              <a:t>maju</a:t>
            </a:r>
            <a:r>
              <a:rPr lang="en-US" dirty="0" smtClean="0"/>
              <a:t>, </a:t>
            </a:r>
            <a:r>
              <a:rPr lang="en-US" dirty="0" err="1" smtClean="0"/>
              <a:t>berdaulat</a:t>
            </a:r>
            <a:r>
              <a:rPr lang="en-US" dirty="0" smtClean="0"/>
              <a:t>, </a:t>
            </a:r>
            <a:r>
              <a:rPr lang="en-US" dirty="0" err="1" smtClean="0"/>
              <a:t>sejahtera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berkeadilan</a:t>
            </a:r>
            <a:endParaRPr lang="en-US" dirty="0" smtClean="0"/>
          </a:p>
          <a:p>
            <a:r>
              <a:rPr lang="en-US" dirty="0" err="1" smtClean="0"/>
              <a:t>Perioritas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Mewujudkan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revolasi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karakter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bangsa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melalui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pendidikan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err="1" smtClean="0">
                <a:solidFill>
                  <a:srgbClr val="C00000"/>
                </a:solidFill>
              </a:rPr>
              <a:t>Penguatan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pendidikan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vokasi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untuk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menghasilkan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lulusan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yg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siap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dan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mampu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bekerja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dgn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produktivitas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tinggi</a:t>
            </a:r>
            <a:endParaRPr lang="id-ID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6600" b="1" dirty="0" smtClean="0"/>
              <a:t>Model-model </a:t>
            </a:r>
            <a:r>
              <a:rPr lang="en-US" sz="6600" b="1" dirty="0" err="1" smtClean="0"/>
              <a:t>Kurikulum</a:t>
            </a:r>
            <a:r>
              <a:rPr lang="en-US" sz="6600" b="1" dirty="0" smtClean="0"/>
              <a:t> LPTK</a:t>
            </a:r>
            <a:br>
              <a:rPr lang="en-US" sz="6600" b="1" dirty="0" smtClean="0"/>
            </a:br>
            <a:r>
              <a:rPr lang="en-US" sz="4800" b="1" dirty="0" smtClean="0"/>
              <a:t>(</a:t>
            </a:r>
            <a:r>
              <a:rPr lang="en-US" sz="4800" b="1" dirty="0" err="1" smtClean="0"/>
              <a:t>Implikasi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dari</a:t>
            </a:r>
            <a:r>
              <a:rPr lang="en-US" sz="4800" b="1" dirty="0" smtClean="0"/>
              <a:t> SN </a:t>
            </a:r>
            <a:r>
              <a:rPr lang="en-US" sz="4800" b="1" dirty="0" err="1" smtClean="0"/>
              <a:t>Dikti</a:t>
            </a:r>
            <a:r>
              <a:rPr lang="en-US" sz="4800" b="1" dirty="0" smtClean="0"/>
              <a:t>)</a:t>
            </a:r>
            <a:endParaRPr lang="id-ID" sz="6600" b="1" dirty="0"/>
          </a:p>
        </p:txBody>
      </p:sp>
    </p:spTree>
    <p:extLst>
      <p:ext uri="{BB962C8B-B14F-4D97-AF65-F5344CB8AC3E}">
        <p14:creationId xmlns="" xmlns:p14="http://schemas.microsoft.com/office/powerpoint/2010/main" val="170901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2103500"/>
              </p:ext>
            </p:extLst>
          </p:nvPr>
        </p:nvGraphicFramePr>
        <p:xfrm>
          <a:off x="357160" y="1714489"/>
          <a:ext cx="8358245" cy="4508508"/>
        </p:xfrm>
        <a:graphic>
          <a:graphicData uri="http://schemas.openxmlformats.org/drawingml/2006/table">
            <a:tbl>
              <a:tblPr/>
              <a:tblGrid>
                <a:gridCol w="928692"/>
                <a:gridCol w="928694"/>
                <a:gridCol w="830058"/>
                <a:gridCol w="2384654"/>
                <a:gridCol w="2563829"/>
                <a:gridCol w="722318"/>
              </a:tblGrid>
              <a:tr h="5859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PPG</a:t>
                      </a: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9</a:t>
                      </a:r>
                      <a:endParaRPr lang="id-ID" sz="1900" dirty="0">
                        <a:solidFill>
                          <a:schemeClr val="tx1"/>
                        </a:solidFill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PPL</a:t>
                      </a: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9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2104">
                <a:tc row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Candara" pitchFamily="34" charset="0"/>
                          <a:ea typeface="Calibri"/>
                          <a:cs typeface="Times New Roman"/>
                        </a:rPr>
                        <a:t>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8</a:t>
                      </a:r>
                      <a:endParaRPr lang="id-ID" sz="1900" dirty="0">
                        <a:solidFill>
                          <a:schemeClr val="tx1"/>
                        </a:solidFill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9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Candara" pitchFamily="34" charset="0"/>
                          <a:ea typeface="Calibri"/>
                          <a:cs typeface="Times New Roman"/>
                        </a:rPr>
                        <a:t>KARAKTER DAN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Candara" pitchFamily="34" charset="0"/>
                          <a:ea typeface="Calibri"/>
                          <a:cs typeface="Times New Roman"/>
                        </a:rPr>
                        <a:t>KEINDONESIAAN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WORKSHOP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PENGEMBANGAN </a:t>
                      </a: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PERANGKAT PEMBELAJARAN DAN </a:t>
                      </a:r>
                      <a:r>
                        <a:rPr lang="en-US" sz="18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id-ID" sz="18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UJIAN AKHIR</a:t>
                      </a: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4706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KKN</a:t>
                      </a:r>
                      <a:r>
                        <a:rPr lang="en-US" sz="1900" baseline="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  DIK</a:t>
                      </a:r>
                      <a:endParaRPr lang="en-US" sz="19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3038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PENELLITIAN</a:t>
                      </a:r>
                      <a:endParaRPr lang="id-ID" sz="16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78845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AKADEMIK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KEPENDIDIKAN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AKADEMIK</a:t>
                      </a:r>
                      <a:endParaRPr lang="en-US" sz="19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pPr marL="173038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BIDANG </a:t>
                      </a:r>
                      <a:r>
                        <a:rPr lang="en-US" sz="1900" dirty="0" smtClean="0">
                          <a:latin typeface="Candara" pitchFamily="34" charset="0"/>
                          <a:ea typeface="Calibri"/>
                          <a:cs typeface="Times New Roman"/>
                        </a:rPr>
                        <a:t>KEAHLIAN</a:t>
                      </a:r>
                      <a:endParaRPr lang="id-ID" sz="1900" dirty="0" smtClean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  <a:p>
                      <a:endParaRPr lang="en-US" sz="1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PLP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3</a:t>
                      </a:r>
                      <a:endParaRPr lang="id-ID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id-ID" sz="1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PLP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2</a:t>
                      </a:r>
                      <a:endParaRPr lang="id-ID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5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5571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PLP</a:t>
                      </a:r>
                      <a:r>
                        <a:rPr lang="en-US" sz="1800" baseline="0" dirty="0" smtClean="0">
                          <a:latin typeface="+mn-lt"/>
                          <a:ea typeface="Calibri"/>
                          <a:cs typeface="Times New Roman"/>
                        </a:rPr>
                        <a:t> 1</a:t>
                      </a:r>
                      <a:endParaRPr lang="id-ID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37976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solidFill>
                            <a:schemeClr val="tx1"/>
                          </a:solidFill>
                          <a:latin typeface="Candara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533400" y="457200"/>
            <a:ext cx="8001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MODEL </a:t>
            </a:r>
            <a:r>
              <a:rPr lang="id-ID" sz="2200" b="1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TERINTEGRASI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PENDIDIKAN AKADEMIK BERKEWENANGAN TAMBAHAN DENGAN PENDIDIKAN 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PROFESI GURU SD DAN PAUD (18 – 20 SKS PPG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1 SEMESTER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id-ID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5400000">
            <a:off x="4278314" y="4521200"/>
            <a:ext cx="2301875" cy="1000125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METODIK KHUSUS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89096" y="5791200"/>
            <a:ext cx="2087904" cy="7210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/>
              <a:t>ALIHE</a:t>
            </a:r>
          </a:p>
        </p:txBody>
      </p:sp>
      <p:cxnSp>
        <p:nvCxnSpPr>
          <p:cNvPr id="7" name="Shape 3"/>
          <p:cNvCxnSpPr>
            <a:stCxn id="6" idx="6"/>
            <a:endCxn id="8" idx="4"/>
          </p:cNvCxnSpPr>
          <p:nvPr/>
        </p:nvCxnSpPr>
        <p:spPr>
          <a:xfrm flipV="1">
            <a:off x="6477000" y="2057399"/>
            <a:ext cx="1905000" cy="4094317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620000" y="1501127"/>
            <a:ext cx="1524000" cy="5562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200" b="1" dirty="0"/>
              <a:t>ALIS/PAIKEM</a:t>
            </a:r>
          </a:p>
        </p:txBody>
      </p:sp>
      <p:cxnSp>
        <p:nvCxnSpPr>
          <p:cNvPr id="10" name="Shape 12"/>
          <p:cNvCxnSpPr>
            <a:endCxn id="8" idx="2"/>
          </p:cNvCxnSpPr>
          <p:nvPr/>
        </p:nvCxnSpPr>
        <p:spPr>
          <a:xfrm flipV="1">
            <a:off x="5791200" y="1779263"/>
            <a:ext cx="1828800" cy="278136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4800" y="6248400"/>
            <a:ext cx="414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PLP   : </a:t>
            </a:r>
            <a:r>
              <a:rPr lang="en-US" sz="1600" dirty="0" err="1" smtClean="0"/>
              <a:t>Pengenalan</a:t>
            </a:r>
            <a:r>
              <a:rPr lang="en-US" sz="1600" dirty="0" smtClean="0"/>
              <a:t> </a:t>
            </a:r>
            <a:r>
              <a:rPr lang="en-US" sz="1600" dirty="0" err="1" smtClean="0"/>
              <a:t>Lapangan</a:t>
            </a:r>
            <a:r>
              <a:rPr lang="en-US" sz="1600" dirty="0" smtClean="0"/>
              <a:t> </a:t>
            </a:r>
            <a:r>
              <a:rPr lang="en-US" sz="1600" dirty="0" err="1" smtClean="0"/>
              <a:t>Persekolahan</a:t>
            </a:r>
            <a:endParaRPr lang="en-US" sz="1600" dirty="0" smtClean="0"/>
          </a:p>
          <a:p>
            <a:r>
              <a:rPr lang="en-US" sz="1600" dirty="0" smtClean="0"/>
              <a:t>ALIS  : Active Learning in School</a:t>
            </a:r>
            <a:endParaRPr lang="id-ID" sz="1600" dirty="0"/>
          </a:p>
        </p:txBody>
      </p:sp>
    </p:spTree>
    <p:extLst>
      <p:ext uri="{BB962C8B-B14F-4D97-AF65-F5344CB8AC3E}">
        <p14:creationId xmlns="" xmlns:p14="http://schemas.microsoft.com/office/powerpoint/2010/main" val="31417261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66008046"/>
              </p:ext>
            </p:extLst>
          </p:nvPr>
        </p:nvGraphicFramePr>
        <p:xfrm>
          <a:off x="428596" y="1785931"/>
          <a:ext cx="8358245" cy="4882702"/>
        </p:xfrm>
        <a:graphic>
          <a:graphicData uri="http://schemas.openxmlformats.org/drawingml/2006/table">
            <a:tbl>
              <a:tblPr/>
              <a:tblGrid>
                <a:gridCol w="928692"/>
                <a:gridCol w="928694"/>
                <a:gridCol w="830058"/>
                <a:gridCol w="2141760"/>
                <a:gridCol w="2806723"/>
                <a:gridCol w="722318"/>
              </a:tblGrid>
              <a:tr h="4644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PPG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Calibri"/>
                          <a:cs typeface="Times New Roman"/>
                        </a:rPr>
                        <a:t>PPL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48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latin typeface="+mn-lt"/>
                          <a:ea typeface="Calibri"/>
                          <a:cs typeface="Times New Roman"/>
                        </a:rPr>
                        <a:t>WORKSHOP PENGEMBANGAN  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PERANGKAT PEMBELAJARAN</a:t>
                      </a: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48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KARAKTER DAN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KEINDONESIAAN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KKN </a:t>
                      </a:r>
                      <a:r>
                        <a:rPr lang="en-US" sz="1900" baseline="0" dirty="0" smtClean="0">
                          <a:latin typeface="+mn-lt"/>
                          <a:ea typeface="Calibri"/>
                          <a:cs typeface="Times New Roman"/>
                        </a:rPr>
                        <a:t> KEPENDIDIKAN </a:t>
                      </a: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&amp;UJIAN </a:t>
                      </a: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AKHIR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AKADEMIK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KEPENDIDIKAN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AKADEMIK</a:t>
                      </a:r>
                      <a:endParaRPr lang="en-US" sz="1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3038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BIDANG </a:t>
                      </a:r>
                      <a:r>
                        <a:rPr lang="en-US" sz="1900" dirty="0" smtClean="0">
                          <a:latin typeface="+mn-lt"/>
                          <a:ea typeface="Calibri"/>
                          <a:cs typeface="Times New Roman"/>
                        </a:rPr>
                        <a:t>KEAHLIAN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LP 2</a:t>
                      </a: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PLP 1</a:t>
                      </a: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838200" y="416004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MODEL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BERLAPIS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(DISERTAI SM-3T) ANTARA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PENDIDIKAN AKADEMIK DENGAN PENDIDIKAN 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PROFESI GURU 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36 – 40 SKS (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PPG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id-ID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SEMESTER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SESUAI PERMENRISTEKDIKTI NO. 44/2015</a:t>
            </a:r>
            <a:endParaRPr lang="id-ID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5400000">
            <a:off x="4149725" y="4492627"/>
            <a:ext cx="2301875" cy="1000125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METODIK KHUSUS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6696" y="6060769"/>
            <a:ext cx="2087904" cy="7210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/>
              <a:t>ALIHE</a:t>
            </a:r>
          </a:p>
        </p:txBody>
      </p:sp>
      <p:cxnSp>
        <p:nvCxnSpPr>
          <p:cNvPr id="7" name="Shape 3"/>
          <p:cNvCxnSpPr>
            <a:stCxn id="6" idx="6"/>
            <a:endCxn id="8" idx="4"/>
          </p:cNvCxnSpPr>
          <p:nvPr/>
        </p:nvCxnSpPr>
        <p:spPr>
          <a:xfrm flipV="1">
            <a:off x="6324600" y="2057399"/>
            <a:ext cx="1968418" cy="4363886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442036" y="1501127"/>
            <a:ext cx="1701964" cy="5562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ALIS/PAIKEM</a:t>
            </a:r>
          </a:p>
        </p:txBody>
      </p:sp>
      <p:cxnSp>
        <p:nvCxnSpPr>
          <p:cNvPr id="9" name="Shape 7"/>
          <p:cNvCxnSpPr>
            <a:stCxn id="6" idx="7"/>
          </p:cNvCxnSpPr>
          <p:nvPr/>
        </p:nvCxnSpPr>
        <p:spPr>
          <a:xfrm rot="16200000" flipV="1">
            <a:off x="3891021" y="4038548"/>
            <a:ext cx="3285999" cy="969629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" name="Shape 12"/>
          <p:cNvCxnSpPr>
            <a:endCxn id="8" idx="2"/>
          </p:cNvCxnSpPr>
          <p:nvPr/>
        </p:nvCxnSpPr>
        <p:spPr>
          <a:xfrm flipV="1">
            <a:off x="5488781" y="1779263"/>
            <a:ext cx="1953255" cy="430537"/>
          </a:xfrm>
          <a:prstGeom prst="curvedConnector3">
            <a:avLst>
              <a:gd name="adj1" fmla="val 50000"/>
            </a:avLst>
          </a:prstGeom>
          <a:ln w="28575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53000" y="2743200"/>
            <a:ext cx="10715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SM-3T</a:t>
            </a:r>
            <a:endParaRPr lang="id-ID" sz="2000" b="1" dirty="0"/>
          </a:p>
        </p:txBody>
      </p:sp>
    </p:spTree>
    <p:extLst>
      <p:ext uri="{BB962C8B-B14F-4D97-AF65-F5344CB8AC3E}">
        <p14:creationId xmlns="" xmlns:p14="http://schemas.microsoft.com/office/powerpoint/2010/main" val="569295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21173539"/>
              </p:ext>
            </p:extLst>
          </p:nvPr>
        </p:nvGraphicFramePr>
        <p:xfrm>
          <a:off x="428596" y="1785931"/>
          <a:ext cx="8358245" cy="4882702"/>
        </p:xfrm>
        <a:graphic>
          <a:graphicData uri="http://schemas.openxmlformats.org/drawingml/2006/table">
            <a:tbl>
              <a:tblPr/>
              <a:tblGrid>
                <a:gridCol w="928692"/>
                <a:gridCol w="928694"/>
                <a:gridCol w="830058"/>
                <a:gridCol w="2141760"/>
                <a:gridCol w="2806723"/>
                <a:gridCol w="722318"/>
              </a:tblGrid>
              <a:tr h="4644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PPG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900" dirty="0" smtClean="0">
                          <a:latin typeface="+mn-lt"/>
                          <a:ea typeface="Calibri"/>
                          <a:cs typeface="Times New Roman"/>
                        </a:rPr>
                        <a:t>PPL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64483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8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dirty="0" smtClean="0">
                          <a:latin typeface="+mn-lt"/>
                          <a:ea typeface="Calibri"/>
                          <a:cs typeface="Times New Roman"/>
                        </a:rPr>
                        <a:t>WORKSHOP PENGEMBANGAN  </a:t>
                      </a:r>
                      <a:r>
                        <a:rPr lang="en-US" sz="1600" dirty="0" smtClean="0">
                          <a:latin typeface="+mn-lt"/>
                          <a:ea typeface="Calibri"/>
                          <a:cs typeface="Times New Roman"/>
                        </a:rPr>
                        <a:t>PERANGKAT PEMBELAJARAN</a:t>
                      </a: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984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4483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S1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KARAKTER DAN</a:t>
                      </a:r>
                    </a:p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KEINDONESIAAN</a:t>
                      </a:r>
                    </a:p>
                  </a:txBody>
                  <a:tcPr marL="68580" marR="68580" marT="0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KKN </a:t>
                      </a:r>
                      <a:r>
                        <a:rPr lang="en-US" sz="1900" baseline="0" dirty="0" smtClean="0">
                          <a:latin typeface="+mn-lt"/>
                          <a:ea typeface="Calibri"/>
                          <a:cs typeface="Times New Roman"/>
                        </a:rPr>
                        <a:t> KEPENDIDIKAN </a:t>
                      </a: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&amp;UJIAN </a:t>
                      </a: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AKHIR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>
                        <a:latin typeface="Candara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AKADEMIK</a:t>
                      </a:r>
                    </a:p>
                    <a:p>
                      <a:pPr marL="115888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KEPENDIDIKAN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AKADEMIK</a:t>
                      </a:r>
                      <a:endParaRPr lang="en-US" sz="19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173038" indent="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 smtClean="0">
                          <a:latin typeface="+mn-lt"/>
                          <a:ea typeface="Calibri"/>
                          <a:cs typeface="Times New Roman"/>
                        </a:rPr>
                        <a:t>BIDANG </a:t>
                      </a:r>
                      <a:r>
                        <a:rPr lang="en-US" sz="1900" dirty="0" smtClean="0">
                          <a:latin typeface="+mn-lt"/>
                          <a:ea typeface="Calibri"/>
                          <a:cs typeface="Times New Roman"/>
                        </a:rPr>
                        <a:t>KEAHLIAN</a:t>
                      </a:r>
                      <a:endParaRPr lang="id-ID" sz="19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4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P</a:t>
                      </a: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LP 2</a:t>
                      </a: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900" dirty="0">
                        <a:latin typeface="Candara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latin typeface="+mn-lt"/>
                          <a:ea typeface="Calibri"/>
                          <a:cs typeface="Times New Roman"/>
                        </a:rPr>
                        <a:t>PLP 1</a:t>
                      </a:r>
                      <a:endParaRPr lang="id-ID" sz="16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  <a:tr h="442059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900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d-ID" sz="15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838200" y="381000"/>
            <a:ext cx="73914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MODEL </a:t>
            </a:r>
            <a:r>
              <a:rPr lang="en-US" sz="2200" b="1" dirty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BERLAPIS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(TANPA SM-3T) ANTARA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PENDIDIKAN AKADEMIK DENGAN PENDIDIKAN 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PROFESI GURU 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36 – 40 SKS (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PPG </a:t>
            </a:r>
            <a:r>
              <a:rPr lang="en-US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2 </a:t>
            </a:r>
            <a:r>
              <a:rPr lang="id-ID" sz="22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SEMESTER</a:t>
            </a:r>
            <a:r>
              <a:rPr lang="id-ID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en-US" sz="22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SESUAI PERMENRISTEKDIKTI NO. 44/2015</a:t>
            </a:r>
            <a:endParaRPr lang="id-ID" sz="22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 rot="5400000">
            <a:off x="4149725" y="4492627"/>
            <a:ext cx="2301875" cy="1000125"/>
          </a:xfrm>
          <a:prstGeom prst="ellipse">
            <a:avLst/>
          </a:prstGeom>
          <a:ln w="28575"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METODIK KHUSUS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-26988"/>
            <a:ext cx="9144000" cy="36988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b="1" i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4236696" y="6060769"/>
            <a:ext cx="2087904" cy="72103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2000" b="1" dirty="0"/>
              <a:t>ALIHE</a:t>
            </a:r>
          </a:p>
        </p:txBody>
      </p:sp>
      <p:cxnSp>
        <p:nvCxnSpPr>
          <p:cNvPr id="7" name="Shape 3"/>
          <p:cNvCxnSpPr>
            <a:stCxn id="6" idx="6"/>
            <a:endCxn id="8" idx="4"/>
          </p:cNvCxnSpPr>
          <p:nvPr/>
        </p:nvCxnSpPr>
        <p:spPr>
          <a:xfrm flipV="1">
            <a:off x="6324600" y="2057399"/>
            <a:ext cx="1968418" cy="4363886"/>
          </a:xfrm>
          <a:prstGeom prst="curvedConnector2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7442036" y="1501127"/>
            <a:ext cx="1701964" cy="55627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/>
              <a:t>ALIS/PAIKEM</a:t>
            </a:r>
          </a:p>
        </p:txBody>
      </p:sp>
      <p:cxnSp>
        <p:nvCxnSpPr>
          <p:cNvPr id="10" name="Shape 12"/>
          <p:cNvCxnSpPr>
            <a:endCxn id="8" idx="2"/>
          </p:cNvCxnSpPr>
          <p:nvPr/>
        </p:nvCxnSpPr>
        <p:spPr>
          <a:xfrm flipV="1">
            <a:off x="5488781" y="1779263"/>
            <a:ext cx="1953255" cy="43053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542360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7467600" cy="441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err="1" smtClean="0"/>
              <a:t>Rambu-Rambu</a:t>
            </a:r>
            <a:r>
              <a:rPr lang="en-US" dirty="0" smtClean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Kurikulum</a:t>
            </a:r>
            <a:r>
              <a:rPr lang="en-US" dirty="0" smtClean="0"/>
              <a:t> LPTK</a:t>
            </a: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0" y="5638800"/>
            <a:ext cx="9144000" cy="132343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rambu-rambu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kurikulum</a:t>
            </a:r>
            <a:r>
              <a:rPr lang="en-US" sz="2000" dirty="0"/>
              <a:t> LPTK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ditambahkan</a:t>
            </a:r>
            <a:r>
              <a:rPr lang="en-US" sz="2000" dirty="0"/>
              <a:t> </a:t>
            </a:r>
            <a:r>
              <a:rPr lang="en-US" sz="2000" dirty="0" err="1"/>
              <a:t>aturan</a:t>
            </a:r>
            <a:r>
              <a:rPr lang="en-US" sz="2000" dirty="0"/>
              <a:t> yang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dirujuk</a:t>
            </a:r>
            <a:r>
              <a:rPr lang="en-US" sz="2000" dirty="0"/>
              <a:t>,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Undang-undang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14 </a:t>
            </a:r>
            <a:r>
              <a:rPr lang="en-US" sz="2000" dirty="0" err="1"/>
              <a:t>tahun</a:t>
            </a:r>
            <a:r>
              <a:rPr lang="en-US" sz="2000" dirty="0"/>
              <a:t> 2005 </a:t>
            </a:r>
            <a:r>
              <a:rPr lang="en-US" sz="2000" dirty="0" err="1"/>
              <a:t>tentang</a:t>
            </a:r>
            <a:r>
              <a:rPr lang="en-US" sz="2000" dirty="0"/>
              <a:t> Guru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Peraturan</a:t>
            </a:r>
            <a:r>
              <a:rPr lang="en-US" sz="2000" dirty="0"/>
              <a:t> </a:t>
            </a:r>
            <a:r>
              <a:rPr lang="en-US" sz="2000" dirty="0" err="1"/>
              <a:t>Pemerintah</a:t>
            </a:r>
            <a:r>
              <a:rPr lang="en-US" sz="2000" dirty="0"/>
              <a:t> </a:t>
            </a:r>
            <a:r>
              <a:rPr lang="en-US" sz="2000" dirty="0" err="1"/>
              <a:t>Nomor</a:t>
            </a:r>
            <a:r>
              <a:rPr lang="en-US" sz="2000" dirty="0"/>
              <a:t> 74 </a:t>
            </a:r>
            <a:r>
              <a:rPr lang="en-US" sz="2000" dirty="0" err="1"/>
              <a:t>tahun</a:t>
            </a:r>
            <a:r>
              <a:rPr lang="en-US" sz="2000" dirty="0"/>
              <a:t> 2008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smtClean="0"/>
              <a:t>Guru</a:t>
            </a:r>
            <a:endParaRPr lang="id-ID" sz="2000" dirty="0"/>
          </a:p>
        </p:txBody>
      </p:sp>
    </p:spTree>
    <p:extLst>
      <p:ext uri="{BB962C8B-B14F-4D97-AF65-F5344CB8AC3E}">
        <p14:creationId xmlns="" xmlns:p14="http://schemas.microsoft.com/office/powerpoint/2010/main" val="9530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 err="1" smtClean="0"/>
              <a:t>Rekomendasi</a:t>
            </a:r>
            <a:endParaRPr lang="id-ID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8637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merealisasikan</a:t>
            </a:r>
            <a:r>
              <a:rPr lang="en-US" sz="3600" dirty="0" smtClean="0"/>
              <a:t> </a:t>
            </a:r>
            <a:r>
              <a:rPr lang="en-US" sz="3600" dirty="0" err="1" smtClean="0"/>
              <a:t>pemikiran</a:t>
            </a:r>
            <a:r>
              <a:rPr lang="en-US" sz="3600" dirty="0" smtClean="0"/>
              <a:t> </a:t>
            </a:r>
            <a:r>
              <a:rPr lang="en-US" sz="3600" dirty="0" err="1" smtClean="0"/>
              <a:t>ini</a:t>
            </a:r>
            <a:r>
              <a:rPr lang="en-US" sz="3600" dirty="0" smtClean="0"/>
              <a:t> </a:t>
            </a:r>
            <a:r>
              <a:rPr lang="en-US" sz="3600" dirty="0" err="1" smtClean="0"/>
              <a:t>maka</a:t>
            </a:r>
            <a:r>
              <a:rPr lang="en-US" sz="3600" dirty="0" smtClean="0"/>
              <a:t> </a:t>
            </a:r>
            <a:r>
              <a:rPr lang="en-US" sz="3600" dirty="0" err="1" smtClean="0"/>
              <a:t>harus</a:t>
            </a:r>
            <a:r>
              <a:rPr lang="en-US" sz="3600" dirty="0" smtClean="0"/>
              <a:t> </a:t>
            </a:r>
            <a:r>
              <a:rPr lang="en-US" sz="3600" dirty="0" err="1" smtClean="0"/>
              <a:t>segera</a:t>
            </a:r>
            <a:r>
              <a:rPr lang="en-US" sz="3600" dirty="0" smtClean="0"/>
              <a:t> </a:t>
            </a:r>
            <a:r>
              <a:rPr lang="en-US" sz="3600" dirty="0" err="1" smtClean="0"/>
              <a:t>dirumuskan</a:t>
            </a:r>
            <a:r>
              <a:rPr lang="en-US" sz="3600" dirty="0" smtClean="0"/>
              <a:t> </a:t>
            </a:r>
            <a:r>
              <a:rPr lang="en-US" sz="3600" dirty="0" err="1" smtClean="0"/>
              <a:t>sistem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r>
              <a:rPr lang="en-US" sz="3600" dirty="0" smtClean="0"/>
              <a:t> guru di LPTK </a:t>
            </a:r>
            <a:r>
              <a:rPr lang="en-US" sz="3600" dirty="0" err="1" smtClean="0"/>
              <a:t>ke</a:t>
            </a:r>
            <a:r>
              <a:rPr lang="en-US" sz="3600" dirty="0" smtClean="0"/>
              <a:t> </a:t>
            </a:r>
            <a:r>
              <a:rPr lang="en-US" sz="3600" dirty="0" err="1" smtClean="0"/>
              <a:t>dalam</a:t>
            </a:r>
            <a:r>
              <a:rPr lang="en-US" sz="3600" dirty="0" smtClean="0"/>
              <a:t> STANDAR NASIONAL PENDIDIKAN GURU (SNPG)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88972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8000" dirty="0" smtClean="0">
              <a:latin typeface="Arial Rounded MT Bold" pitchFamily="34" charset="0"/>
            </a:endParaRPr>
          </a:p>
          <a:p>
            <a:pPr>
              <a:buNone/>
            </a:pPr>
            <a:r>
              <a:rPr lang="en-US" sz="8000" dirty="0" smtClean="0">
                <a:latin typeface="Aharoni" pitchFamily="2" charset="-79"/>
                <a:cs typeface="Aharoni" pitchFamily="2" charset="-79"/>
              </a:rPr>
              <a:t>TERIMA KASIH</a:t>
            </a:r>
            <a:endParaRPr lang="id-ID" sz="8000" dirty="0"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-500098" y="14270"/>
            <a:ext cx="8015288" cy="914400"/>
          </a:xfrm>
        </p:spPr>
        <p:txBody>
          <a:bodyPr>
            <a:normAutofit/>
          </a:bodyPr>
          <a:lstStyle/>
          <a:p>
            <a:pPr eaLnBrk="1" hangingPunct="1"/>
            <a:r>
              <a:rPr lang="id-ID" sz="34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id-ID" sz="5400" dirty="0" smtClean="0">
                <a:solidFill>
                  <a:schemeClr val="accent1"/>
                </a:solidFill>
                <a:latin typeface="Aharoni" pitchFamily="2" charset="-79"/>
                <a:cs typeface="Aharoni" pitchFamily="2" charset="-79"/>
              </a:rPr>
              <a:t>KONSEP PENDIDIKAN 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-142908" y="928694"/>
            <a:ext cx="9429816" cy="5857892"/>
          </a:xfrm>
        </p:spPr>
        <p:txBody>
          <a:bodyPr>
            <a:noAutofit/>
          </a:bodyPr>
          <a:lstStyle/>
          <a:p>
            <a:pPr eaLnBrk="1" hangingPunct="1"/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Hakikat pendidikan di sekolah adalah </a:t>
            </a:r>
            <a:r>
              <a:rPr lang="id-ID" dirty="0" smtClean="0">
                <a:latin typeface="Times New Roman" pitchFamily="18" charset="0"/>
                <a:cs typeface="Times New Roman" pitchFamily="18" charset="0"/>
              </a:rPr>
              <a:t>INTERAKSI EDUKATIF 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yang meliputi interaksi antara sesama peserta didik, interaksi antara peserta didik dan pendidik, interaksi antara peserta didik dan sumber-sumber belajar, dan interaksi antara peserta didik dan lingkungan</a:t>
            </a:r>
          </a:p>
          <a:p>
            <a:pPr eaLnBrk="1" hangingPunct="1"/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Fungsi Guru Pendidik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Profesional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d-ID" sz="3200" dirty="0" smtClean="0">
                <a:latin typeface="Times New Roman" pitchFamily="18" charset="0"/>
                <a:cs typeface="Times New Roman" pitchFamily="18" charset="0"/>
              </a:rPr>
              <a:t>adalah: </a:t>
            </a:r>
          </a:p>
          <a:p>
            <a:pPr lvl="1"/>
            <a:r>
              <a:rPr lang="id-ID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mengawal keseluruhan proses interaksi edukatif di lingkungan sekolah.  </a:t>
            </a:r>
          </a:p>
          <a:p>
            <a:pPr lvl="1"/>
            <a:r>
              <a:rPr lang="id-ID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mengelola proses pembelajaran agar terjadi proses pembelajaran yg menyenangkan,  interaktif, inspiratif, me-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motivasi dan menantang.   </a:t>
            </a: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553200" y="6248400"/>
            <a:ext cx="2133600" cy="457200"/>
          </a:xfrm>
          <a:noFill/>
        </p:spPr>
        <p:txBody>
          <a:bodyPr/>
          <a:lstStyle/>
          <a:p>
            <a:pPr algn="r"/>
            <a:r>
              <a:rPr lang="en-US" smtClean="0">
                <a:latin typeface="Arial Black" pitchFamily="34" charset="0"/>
              </a:rPr>
              <a:t>Badan Standar Nasional Pendidikan 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err="1" smtClean="0"/>
              <a:t>Generasi</a:t>
            </a:r>
            <a:r>
              <a:rPr lang="en-US" dirty="0" smtClean="0"/>
              <a:t> </a:t>
            </a:r>
            <a:r>
              <a:rPr lang="en-US" dirty="0" err="1" smtClean="0"/>
              <a:t>Saat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Masa</a:t>
            </a:r>
            <a:r>
              <a:rPr lang="en-US" dirty="0" smtClean="0"/>
              <a:t> </a:t>
            </a:r>
            <a:r>
              <a:rPr lang="en-US" dirty="0" err="1" smtClean="0"/>
              <a:t>Depan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610600" cy="52578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id-ID" dirty="0"/>
              <a:t>Teknologi informasi dan komunikasi (TIK) berkembang pesat dan masif berimbas pada peradaban manusia, sehingga terjadi </a:t>
            </a:r>
            <a:r>
              <a:rPr lang="id-ID" i="1" dirty="0"/>
              <a:t>society on the move</a:t>
            </a:r>
            <a:r>
              <a:rPr lang="id-ID" dirty="0"/>
              <a:t>.  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id-ID" dirty="0" smtClean="0"/>
              <a:t>Schmidt </a:t>
            </a:r>
            <a:r>
              <a:rPr lang="id-ID" dirty="0"/>
              <a:t>dan Cohen (2013) menyebut sekarang kita hidup di zaman digital </a:t>
            </a:r>
            <a:r>
              <a:rPr lang="id-ID" i="1" dirty="0"/>
              <a:t>(digital age). </a:t>
            </a:r>
            <a:r>
              <a:rPr lang="id-ID" dirty="0"/>
              <a:t> 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id-ID" dirty="0" smtClean="0"/>
              <a:t>Di </a:t>
            </a:r>
            <a:r>
              <a:rPr lang="id-ID" dirty="0"/>
              <a:t>era ini separuh penduduk bumi telah terkoneksi dengan internet dan orang dapat bepergian dengan mudah dan sangat </a:t>
            </a:r>
            <a:r>
              <a:rPr lang="id-ID" dirty="0" smtClean="0"/>
              <a:t>cepat</a:t>
            </a:r>
            <a:r>
              <a:rPr lang="en-US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dirty="0"/>
              <a:t>G</a:t>
            </a:r>
            <a:r>
              <a:rPr lang="id-ID" dirty="0" smtClean="0"/>
              <a:t>enerasi </a:t>
            </a:r>
            <a:r>
              <a:rPr lang="id-ID" dirty="0"/>
              <a:t>yang lahir di era saat ini hidup dalam dunia digital, yang sering juga disebut </a:t>
            </a:r>
            <a:r>
              <a:rPr lang="id-ID" b="1" dirty="0">
                <a:solidFill>
                  <a:srgbClr val="FF0000"/>
                </a:solidFill>
              </a:rPr>
              <a:t>generasi </a:t>
            </a:r>
            <a:r>
              <a:rPr lang="id-ID" b="1" dirty="0" smtClean="0">
                <a:solidFill>
                  <a:srgbClr val="FF0000"/>
                </a:solidFill>
              </a:rPr>
              <a:t>Z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(Z Generation)</a:t>
            </a:r>
          </a:p>
          <a:p>
            <a:pPr>
              <a:spcBef>
                <a:spcPts val="1200"/>
              </a:spcBef>
            </a:pPr>
            <a:r>
              <a:rPr lang="en-US" dirty="0" err="1" smtClean="0"/>
              <a:t>Pasca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Z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datang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ALPHA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canggih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generasi</a:t>
            </a:r>
            <a:r>
              <a:rPr lang="en-US" dirty="0" smtClean="0"/>
              <a:t> Z</a:t>
            </a:r>
            <a:endParaRPr lang="en-US" dirty="0"/>
          </a:p>
          <a:p>
            <a:pPr>
              <a:spcBef>
                <a:spcPts val="1200"/>
              </a:spcBef>
            </a:pP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207161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" y="0"/>
            <a:ext cx="9144000" cy="11430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solidFill>
                  <a:srgbClr val="002060"/>
                </a:solidFill>
              </a:rPr>
              <a:t>GURU MASA DEPAN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570037"/>
            <a:ext cx="7696200" cy="5287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 err="1" smtClean="0"/>
              <a:t>Unggul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 </a:t>
            </a:r>
            <a:r>
              <a:rPr lang="en-US" sz="3200" dirty="0" err="1" smtClean="0"/>
              <a:t>Kompetensi</a:t>
            </a:r>
            <a:r>
              <a:rPr lang="en-US" sz="3200" dirty="0" smtClean="0"/>
              <a:t> </a:t>
            </a:r>
            <a:r>
              <a:rPr lang="en-US" sz="3200" dirty="0" err="1" smtClean="0"/>
              <a:t>Pedagogik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err="1" smtClean="0"/>
              <a:t>Unggul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Penguasaan</a:t>
            </a:r>
            <a:r>
              <a:rPr lang="en-US" sz="3200" dirty="0" smtClean="0"/>
              <a:t> </a:t>
            </a:r>
            <a:r>
              <a:rPr lang="en-US" sz="3200" dirty="0" err="1" smtClean="0"/>
              <a:t>Bidang</a:t>
            </a:r>
            <a:r>
              <a:rPr lang="en-US" sz="3200" dirty="0" smtClean="0"/>
              <a:t> </a:t>
            </a:r>
            <a:r>
              <a:rPr lang="en-US" sz="3200" dirty="0" err="1" smtClean="0"/>
              <a:t>Keahlian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err="1" smtClean="0"/>
              <a:t>Unggul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 </a:t>
            </a:r>
            <a:r>
              <a:rPr lang="en-US" sz="3200" dirty="0" err="1" smtClean="0"/>
              <a:t>Kompetensi</a:t>
            </a:r>
            <a:r>
              <a:rPr lang="en-US" sz="3200" dirty="0" smtClean="0"/>
              <a:t> </a:t>
            </a:r>
            <a:r>
              <a:rPr lang="en-US" sz="3200" dirty="0" err="1" smtClean="0"/>
              <a:t>Kepribadian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err="1" smtClean="0"/>
              <a:t>Unggul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Kompetensi</a:t>
            </a:r>
            <a:r>
              <a:rPr lang="en-US" sz="3200" dirty="0" smtClean="0"/>
              <a:t> </a:t>
            </a:r>
            <a:r>
              <a:rPr lang="en-US" sz="3200" dirty="0" err="1" smtClean="0"/>
              <a:t>Sosial</a:t>
            </a:r>
            <a:endParaRPr lang="en-US" sz="3200" dirty="0" smtClean="0"/>
          </a:p>
          <a:p>
            <a:pPr>
              <a:spcBef>
                <a:spcPts val="0"/>
              </a:spcBef>
            </a:pPr>
            <a:r>
              <a:rPr lang="en-US" sz="3200" dirty="0" err="1" smtClean="0"/>
              <a:t>Disertai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dirty="0" err="1"/>
              <a:t>K</a:t>
            </a:r>
            <a:r>
              <a:rPr lang="en-US" sz="2800" dirty="0" err="1" smtClean="0"/>
              <a:t>arakter</a:t>
            </a:r>
            <a:r>
              <a:rPr lang="en-US" sz="2800" dirty="0" smtClean="0"/>
              <a:t> </a:t>
            </a:r>
            <a:r>
              <a:rPr lang="en-US" sz="2800" dirty="0" err="1"/>
              <a:t>K</a:t>
            </a:r>
            <a:r>
              <a:rPr lang="en-US" sz="2800" dirty="0" err="1" smtClean="0"/>
              <a:t>uat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id-ID" sz="2800" dirty="0" smtClean="0">
                <a:solidFill>
                  <a:srgbClr val="FF0000"/>
                </a:solidFill>
              </a:rPr>
              <a:t>berjiwa pendidik</a:t>
            </a:r>
          </a:p>
          <a:p>
            <a:pPr lvl="1">
              <a:spcBef>
                <a:spcPts val="0"/>
              </a:spcBef>
            </a:pPr>
            <a:r>
              <a:rPr lang="en-US" sz="2800" dirty="0" err="1" smtClean="0"/>
              <a:t>Cerdas</a:t>
            </a:r>
            <a:r>
              <a:rPr lang="id-ID" sz="2800" dirty="0" smtClean="0"/>
              <a:t> dan berakhlak mulia</a:t>
            </a:r>
            <a:endParaRPr lang="en-US" sz="2800" dirty="0" smtClean="0"/>
          </a:p>
          <a:p>
            <a:pPr lvl="1">
              <a:spcBef>
                <a:spcPts val="0"/>
              </a:spcBef>
            </a:pPr>
            <a:r>
              <a:rPr lang="en-US" sz="2800" dirty="0" err="1" smtClean="0"/>
              <a:t>Cinta</a:t>
            </a:r>
            <a:r>
              <a:rPr lang="en-US" sz="2800" dirty="0" smtClean="0"/>
              <a:t> Tanah Air</a:t>
            </a:r>
          </a:p>
          <a:p>
            <a:pPr lvl="1">
              <a:spcBef>
                <a:spcPts val="0"/>
              </a:spcBef>
            </a:pPr>
            <a:r>
              <a:rPr lang="en-US" sz="2800" dirty="0" err="1" smtClean="0"/>
              <a:t>Memiliki</a:t>
            </a:r>
            <a:r>
              <a:rPr lang="en-US" sz="2800" dirty="0" smtClean="0"/>
              <a:t> “</a:t>
            </a:r>
            <a:r>
              <a:rPr lang="en-US" sz="2800" dirty="0" err="1" smtClean="0"/>
              <a:t>kesepenuhatian</a:t>
            </a:r>
            <a:r>
              <a:rPr lang="en-US" sz="2800" dirty="0" smtClean="0"/>
              <a:t>” </a:t>
            </a:r>
            <a:r>
              <a:rPr lang="en-US" sz="2800" dirty="0" err="1" smtClean="0"/>
              <a:t>dan</a:t>
            </a:r>
            <a:r>
              <a:rPr lang="en-US" sz="2800" dirty="0" smtClean="0"/>
              <a:t> “</a:t>
            </a:r>
            <a:r>
              <a:rPr lang="en-US" sz="2800" dirty="0" err="1" smtClean="0"/>
              <a:t>kemurahatian</a:t>
            </a:r>
            <a:r>
              <a:rPr lang="en-US" sz="2800" dirty="0" smtClean="0"/>
              <a:t>”  </a:t>
            </a:r>
            <a:r>
              <a:rPr lang="en-US" sz="2800" dirty="0" err="1" smtClean="0"/>
              <a:t>dalam</a:t>
            </a:r>
            <a:r>
              <a:rPr lang="en-US" sz="2800" dirty="0" smtClean="0"/>
              <a:t>  </a:t>
            </a:r>
            <a:r>
              <a:rPr lang="en-US" sz="2800" dirty="0" err="1" smtClean="0"/>
              <a:t>melaksanakan</a:t>
            </a:r>
            <a:r>
              <a:rPr lang="en-US" sz="2800" dirty="0" smtClean="0"/>
              <a:t> </a:t>
            </a:r>
            <a:r>
              <a:rPr lang="en-US" sz="2800" dirty="0" err="1" smtClean="0"/>
              <a:t>tugas</a:t>
            </a:r>
            <a:r>
              <a:rPr lang="en-US" sz="2800" dirty="0" smtClean="0"/>
              <a:t> </a:t>
            </a:r>
            <a:r>
              <a:rPr lang="id-ID" dirty="0" smtClean="0"/>
              <a:t>profesional sebagai </a:t>
            </a:r>
            <a:r>
              <a:rPr lang="id-ID" dirty="0" smtClean="0">
                <a:solidFill>
                  <a:srgbClr val="FF0000"/>
                </a:solidFill>
              </a:rPr>
              <a:t>guru pendidik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8" descr="S30200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2192"/>
            <a:ext cx="1500166" cy="21158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08484"/>
            <a:ext cx="1500166" cy="22921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DSC_49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1129896"/>
            <a:ext cx="1500166" cy="1770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8515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3600" dirty="0" err="1" smtClean="0"/>
              <a:t>Antara</a:t>
            </a:r>
            <a:r>
              <a:rPr lang="en-US" sz="3600" dirty="0" smtClean="0"/>
              <a:t> </a:t>
            </a:r>
            <a:r>
              <a:rPr lang="en-US" sz="3600" dirty="0" err="1" smtClean="0"/>
              <a:t>Cita-cita</a:t>
            </a:r>
            <a:r>
              <a:rPr lang="en-US" sz="3600" dirty="0" smtClean="0"/>
              <a:t> </a:t>
            </a:r>
            <a:r>
              <a:rPr lang="en-US" sz="3600" dirty="0" err="1"/>
              <a:t>K</a:t>
            </a:r>
            <a:r>
              <a:rPr lang="en-US" sz="3600" dirty="0" err="1" smtClean="0"/>
              <a:t>emerdekaan</a:t>
            </a:r>
            <a:r>
              <a:rPr lang="en-US" sz="3600" dirty="0" smtClean="0"/>
              <a:t>, </a:t>
            </a:r>
            <a:r>
              <a:rPr lang="en-US" sz="3600" dirty="0" err="1" smtClean="0"/>
              <a:t>Persoalan</a:t>
            </a:r>
            <a:r>
              <a:rPr lang="en-US" sz="3600" dirty="0" smtClean="0"/>
              <a:t> Guru, </a:t>
            </a:r>
            <a:r>
              <a:rPr lang="en-US" sz="3600" dirty="0" err="1" smtClean="0"/>
              <a:t>dan</a:t>
            </a:r>
            <a:r>
              <a:rPr lang="en-US" sz="3600" dirty="0" smtClean="0"/>
              <a:t> </a:t>
            </a:r>
            <a:r>
              <a:rPr lang="en-US" sz="3600" dirty="0" err="1" smtClean="0"/>
              <a:t>Kurikulum</a:t>
            </a:r>
            <a:r>
              <a:rPr lang="en-US" sz="3600" dirty="0" smtClean="0"/>
              <a:t> </a:t>
            </a:r>
            <a:r>
              <a:rPr lang="en-US" sz="3600" dirty="0" err="1" smtClean="0"/>
              <a:t>Pendidikan</a:t>
            </a:r>
            <a:r>
              <a:rPr lang="en-US" sz="3600" dirty="0" smtClean="0"/>
              <a:t> Guru</a:t>
            </a:r>
            <a:endParaRPr lang="id-ID" sz="3600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2895600"/>
            <a:ext cx="2721622" cy="2585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Amanah</a:t>
            </a:r>
            <a:r>
              <a:rPr lang="en-US" sz="2000" dirty="0" smtClean="0"/>
              <a:t> </a:t>
            </a:r>
            <a:r>
              <a:rPr lang="en-US" sz="2000" dirty="0" err="1" smtClean="0"/>
              <a:t>Pendiri</a:t>
            </a:r>
            <a:r>
              <a:rPr lang="en-US" sz="2000" dirty="0" smtClean="0"/>
              <a:t> </a:t>
            </a:r>
            <a:r>
              <a:rPr lang="en-US" sz="2000" dirty="0" err="1" smtClean="0"/>
              <a:t>Bangsa</a:t>
            </a:r>
            <a:r>
              <a:rPr lang="en-US" sz="2000" dirty="0" smtClean="0"/>
              <a:t>:</a:t>
            </a:r>
          </a:p>
          <a:p>
            <a:pPr algn="ctr"/>
            <a:r>
              <a:rPr lang="en-US" sz="2000" dirty="0" smtClean="0"/>
              <a:t>Indonesia yang </a:t>
            </a:r>
            <a:r>
              <a:rPr lang="en-US" sz="2000" dirty="0" err="1" smtClean="0"/>
              <a:t>maju</a:t>
            </a:r>
            <a:r>
              <a:rPr lang="en-US" sz="2000" dirty="0" smtClean="0"/>
              <a:t> </a:t>
            </a:r>
            <a:r>
              <a:rPr lang="en-US" sz="2000" dirty="0" err="1" smtClean="0"/>
              <a:t>bersatu</a:t>
            </a:r>
            <a:r>
              <a:rPr lang="en-US" sz="2000" dirty="0" smtClean="0"/>
              <a:t> </a:t>
            </a:r>
            <a:r>
              <a:rPr lang="en-US" sz="2000" dirty="0" err="1" smtClean="0"/>
              <a:t>berdaulat</a:t>
            </a:r>
            <a:r>
              <a:rPr lang="en-US" sz="2000" dirty="0" smtClean="0"/>
              <a:t> </a:t>
            </a:r>
            <a:r>
              <a:rPr lang="en-US" sz="2000" dirty="0" err="1" smtClean="0"/>
              <a:t>adil</a:t>
            </a:r>
            <a:r>
              <a:rPr lang="en-US" sz="2000" dirty="0" smtClean="0"/>
              <a:t>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 smtClean="0"/>
              <a:t>makmur</a:t>
            </a:r>
            <a:endParaRPr lang="id-ID" sz="2000" dirty="0"/>
          </a:p>
          <a:p>
            <a:pPr algn="ctr"/>
            <a:endParaRPr lang="id-ID" dirty="0"/>
          </a:p>
        </p:txBody>
      </p:sp>
      <p:sp>
        <p:nvSpPr>
          <p:cNvPr id="5" name="Rounded Rectangle 4"/>
          <p:cNvSpPr/>
          <p:nvPr/>
        </p:nvSpPr>
        <p:spPr>
          <a:xfrm>
            <a:off x="3202109" y="2895600"/>
            <a:ext cx="2799382" cy="2585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14313" indent="-214313">
              <a:buFont typeface="Arial" pitchFamily="34" charset="0"/>
              <a:buChar char="•"/>
            </a:pPr>
            <a:endParaRPr lang="id-ID" sz="1600" dirty="0"/>
          </a:p>
          <a:p>
            <a:pPr marL="214313" indent="-214313">
              <a:buFont typeface="Arial" pitchFamily="34" charset="0"/>
              <a:buChar char="•"/>
            </a:pPr>
            <a:r>
              <a:rPr lang="id-ID" sz="1600" dirty="0" smtClean="0"/>
              <a:t>Distribusi</a:t>
            </a:r>
            <a:r>
              <a:rPr lang="en-US" sz="1600" dirty="0" smtClean="0"/>
              <a:t> </a:t>
            </a:r>
            <a:r>
              <a:rPr lang="en-US" sz="1600" dirty="0" err="1" smtClean="0"/>
              <a:t>tidak</a:t>
            </a:r>
            <a:r>
              <a:rPr lang="en-US" sz="1600" dirty="0" smtClean="0"/>
              <a:t> </a:t>
            </a:r>
            <a:r>
              <a:rPr lang="en-US" sz="1600" dirty="0" err="1" smtClean="0"/>
              <a:t>merata</a:t>
            </a:r>
            <a:endParaRPr lang="id-ID" sz="1600" dirty="0"/>
          </a:p>
          <a:p>
            <a:pPr marL="214313" indent="-214313">
              <a:buFont typeface="Arial" pitchFamily="34" charset="0"/>
              <a:buChar char="•"/>
            </a:pPr>
            <a:r>
              <a:rPr lang="id-ID" sz="1600" i="1" dirty="0"/>
              <a:t>Mismatched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1600" dirty="0"/>
              <a:t>Kekurangan di Daerah Khusus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1600" dirty="0"/>
              <a:t>Kualifikasi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1600" dirty="0"/>
              <a:t>Profesionalisme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id-ID" sz="1600" dirty="0"/>
              <a:t>Pendidikan Calon Guru di </a:t>
            </a:r>
            <a:r>
              <a:rPr lang="id-ID" sz="1600" dirty="0" smtClean="0"/>
              <a:t>LPTK</a:t>
            </a:r>
            <a:r>
              <a:rPr lang="en-US" sz="1600" dirty="0" smtClean="0"/>
              <a:t>?</a:t>
            </a:r>
            <a:endParaRPr lang="id-ID" sz="1600" dirty="0"/>
          </a:p>
          <a:p>
            <a:pPr marL="214313" indent="-214313">
              <a:buFont typeface="Arial" pitchFamily="34" charset="0"/>
              <a:buChar char="•"/>
            </a:pPr>
            <a:endParaRPr lang="id-ID" sz="1600" dirty="0"/>
          </a:p>
        </p:txBody>
      </p:sp>
      <p:sp>
        <p:nvSpPr>
          <p:cNvPr id="6" name="Rounded Rectangle 5"/>
          <p:cNvSpPr/>
          <p:nvPr/>
        </p:nvSpPr>
        <p:spPr>
          <a:xfrm>
            <a:off x="6269978" y="2895600"/>
            <a:ext cx="2721622" cy="25856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id-ID" sz="1500" dirty="0"/>
          </a:p>
          <a:p>
            <a:endParaRPr lang="id-ID" sz="1500" dirty="0"/>
          </a:p>
          <a:p>
            <a:r>
              <a:rPr lang="en-US" sz="1500" b="1" dirty="0" err="1" smtClean="0"/>
              <a:t>Bagaimana</a:t>
            </a:r>
            <a:r>
              <a:rPr lang="en-US" sz="1500" b="1" dirty="0" smtClean="0"/>
              <a:t> </a:t>
            </a:r>
            <a:r>
              <a:rPr lang="id-ID" sz="1500" b="1" dirty="0" smtClean="0"/>
              <a:t>Menghasilkan Guru</a:t>
            </a:r>
            <a:r>
              <a:rPr lang="en-US" sz="1500" b="1" dirty="0" smtClean="0"/>
              <a:t> yang</a:t>
            </a:r>
            <a:r>
              <a:rPr lang="id-ID" sz="1500" b="1" dirty="0" smtClean="0"/>
              <a:t>:</a:t>
            </a:r>
            <a:endParaRPr lang="id-ID" sz="1500" b="1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500" dirty="0" err="1" smtClean="0"/>
              <a:t>Patriotik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id-ID" sz="1500" dirty="0" smtClean="0"/>
              <a:t>Berkarakter Kuat</a:t>
            </a:r>
            <a:r>
              <a:rPr lang="en-US" sz="1500" dirty="0" smtClean="0"/>
              <a:t>, </a:t>
            </a:r>
            <a:r>
              <a:rPr lang="en-US" sz="1500" dirty="0" err="1" smtClean="0"/>
              <a:t>berjiwa</a:t>
            </a:r>
            <a:r>
              <a:rPr lang="en-US" sz="1500" dirty="0" smtClean="0"/>
              <a:t> </a:t>
            </a:r>
            <a:r>
              <a:rPr lang="en-US" sz="1500" dirty="0" err="1" smtClean="0"/>
              <a:t>pendidik</a:t>
            </a:r>
            <a:endParaRPr lang="id-ID" sz="1500" dirty="0"/>
          </a:p>
          <a:p>
            <a:pPr marL="214313" indent="-214313">
              <a:buFont typeface="Arial" pitchFamily="34" charset="0"/>
              <a:buChar char="•"/>
            </a:pPr>
            <a:r>
              <a:rPr lang="en-US" sz="1500" dirty="0" err="1" smtClean="0"/>
              <a:t>Memiliki</a:t>
            </a:r>
            <a:r>
              <a:rPr lang="en-US" sz="1500" dirty="0" smtClean="0"/>
              <a:t> K</a:t>
            </a:r>
            <a:r>
              <a:rPr lang="id-ID" sz="1500" dirty="0" smtClean="0"/>
              <a:t>ompetensi </a:t>
            </a:r>
            <a:r>
              <a:rPr lang="en-US" sz="1500" dirty="0" err="1" smtClean="0"/>
              <a:t>yg</a:t>
            </a:r>
            <a:r>
              <a:rPr lang="en-US" sz="1500" dirty="0" smtClean="0"/>
              <a:t> </a:t>
            </a:r>
            <a:r>
              <a:rPr lang="en-US" sz="1500" dirty="0" err="1" smtClean="0"/>
              <a:t>Paripurna</a:t>
            </a:r>
            <a:r>
              <a:rPr lang="en-US" sz="1500" dirty="0" smtClean="0"/>
              <a:t> </a:t>
            </a:r>
            <a:r>
              <a:rPr lang="en-US" sz="1500" dirty="0" err="1" smtClean="0"/>
              <a:t>dan</a:t>
            </a:r>
            <a:r>
              <a:rPr lang="en-US" sz="1500" dirty="0" smtClean="0"/>
              <a:t> </a:t>
            </a:r>
            <a:r>
              <a:rPr lang="id-ID" sz="1500" dirty="0" smtClean="0"/>
              <a:t>Unggul</a:t>
            </a:r>
            <a:r>
              <a:rPr lang="en-US" sz="1500" dirty="0" smtClean="0"/>
              <a:t> </a:t>
            </a:r>
          </a:p>
          <a:p>
            <a:pPr marL="214313" indent="-214313">
              <a:buFont typeface="Arial" pitchFamily="34" charset="0"/>
              <a:buChar char="•"/>
            </a:pPr>
            <a:r>
              <a:rPr lang="en-US" sz="1500" dirty="0" err="1" smtClean="0"/>
              <a:t>Berwawasan</a:t>
            </a:r>
            <a:r>
              <a:rPr lang="en-US" sz="1500" dirty="0" smtClean="0"/>
              <a:t> </a:t>
            </a:r>
            <a:r>
              <a:rPr lang="en-US" sz="1500" dirty="0" err="1" smtClean="0"/>
              <a:t>Masa</a:t>
            </a:r>
            <a:r>
              <a:rPr lang="en-US" sz="1500" dirty="0" smtClean="0"/>
              <a:t> </a:t>
            </a:r>
            <a:r>
              <a:rPr lang="en-US" sz="1500" dirty="0" err="1" smtClean="0"/>
              <a:t>Depan</a:t>
            </a:r>
            <a:endParaRPr lang="id-ID" sz="1500" dirty="0"/>
          </a:p>
          <a:p>
            <a:pPr marL="214313" indent="-214313">
              <a:buFont typeface="Arial" pitchFamily="34" charset="0"/>
              <a:buChar char="•"/>
            </a:pPr>
            <a:r>
              <a:rPr lang="id-ID" sz="1500" dirty="0" smtClean="0"/>
              <a:t>Berkemampuan </a:t>
            </a:r>
            <a:r>
              <a:rPr lang="id-ID" sz="1500" dirty="0"/>
              <a:t>TIK</a:t>
            </a:r>
          </a:p>
          <a:p>
            <a:pPr marL="214313" indent="-214313">
              <a:buFont typeface="Arial" pitchFamily="34" charset="0"/>
              <a:buChar char="•"/>
            </a:pPr>
            <a:endParaRPr lang="id-ID" sz="1500" dirty="0"/>
          </a:p>
          <a:p>
            <a:pPr marL="214313" indent="-214313">
              <a:buFont typeface="Arial" pitchFamily="34" charset="0"/>
              <a:buChar char="•"/>
            </a:pPr>
            <a:endParaRPr lang="id-ID" sz="1500" dirty="0"/>
          </a:p>
          <a:p>
            <a:pPr marL="214313" indent="-214313">
              <a:buFont typeface="Arial" pitchFamily="34" charset="0"/>
              <a:buChar char="•"/>
            </a:pPr>
            <a:endParaRPr lang="id-ID" sz="1500" dirty="0"/>
          </a:p>
        </p:txBody>
      </p:sp>
      <p:sp>
        <p:nvSpPr>
          <p:cNvPr id="7" name="Circular Arrow 6"/>
          <p:cNvSpPr/>
          <p:nvPr/>
        </p:nvSpPr>
        <p:spPr>
          <a:xfrm>
            <a:off x="4995880" y="2001212"/>
            <a:ext cx="2384432" cy="1890210"/>
          </a:xfrm>
          <a:prstGeom prst="circularArrow">
            <a:avLst>
              <a:gd name="adj1" fmla="val 7279"/>
              <a:gd name="adj2" fmla="val 1142319"/>
              <a:gd name="adj3" fmla="val 20412441"/>
              <a:gd name="adj4" fmla="val 1080000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Circular Arrow 7"/>
          <p:cNvSpPr/>
          <p:nvPr/>
        </p:nvSpPr>
        <p:spPr>
          <a:xfrm flipV="1">
            <a:off x="2339752" y="4365104"/>
            <a:ext cx="2352089" cy="1944216"/>
          </a:xfrm>
          <a:prstGeom prst="circularArrow">
            <a:avLst>
              <a:gd name="adj1" fmla="val 7279"/>
              <a:gd name="adj2" fmla="val 1142319"/>
              <a:gd name="adj3" fmla="val 20412441"/>
              <a:gd name="adj4" fmla="val 10800000"/>
              <a:gd name="adj5" fmla="val 1250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899320" y="5130160"/>
            <a:ext cx="1080120" cy="3240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Vis</a:t>
            </a:r>
            <a:r>
              <a:rPr lang="id-ID" dirty="0" smtClean="0">
                <a:solidFill>
                  <a:srgbClr val="FFFF00"/>
                </a:solidFill>
              </a:rPr>
              <a:t>i</a:t>
            </a:r>
            <a:endParaRPr lang="id-ID" dirty="0">
              <a:solidFill>
                <a:srgbClr val="FFFF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82391" y="2757279"/>
            <a:ext cx="1429769" cy="37121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>
                <a:solidFill>
                  <a:srgbClr val="FFFF00"/>
                </a:solidFill>
              </a:rPr>
              <a:t>Persoalan </a:t>
            </a:r>
            <a:r>
              <a:rPr lang="id-ID" sz="1500" dirty="0" smtClean="0">
                <a:solidFill>
                  <a:srgbClr val="FFFF00"/>
                </a:solidFill>
              </a:rPr>
              <a:t>Guru</a:t>
            </a:r>
            <a:r>
              <a:rPr lang="en-US" sz="1500" dirty="0" smtClean="0">
                <a:solidFill>
                  <a:srgbClr val="FFFF00"/>
                </a:solidFill>
              </a:rPr>
              <a:t> </a:t>
            </a:r>
            <a:r>
              <a:rPr lang="en-US" sz="1500" dirty="0" err="1" smtClean="0">
                <a:solidFill>
                  <a:srgbClr val="FFFF00"/>
                </a:solidFill>
              </a:rPr>
              <a:t>dan</a:t>
            </a:r>
            <a:r>
              <a:rPr lang="en-US" sz="1500" dirty="0" smtClean="0">
                <a:solidFill>
                  <a:srgbClr val="FFFF00"/>
                </a:solidFill>
              </a:rPr>
              <a:t> LPTK</a:t>
            </a:r>
            <a:endParaRPr lang="id-ID" sz="1500" dirty="0">
              <a:solidFill>
                <a:srgbClr val="FFFF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335415" y="5229200"/>
            <a:ext cx="1656184" cy="50405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500" dirty="0">
                <a:solidFill>
                  <a:srgbClr val="FFFF00"/>
                </a:solidFill>
              </a:rPr>
              <a:t>Kurikulum Baru Pendidikan Guru</a:t>
            </a:r>
          </a:p>
        </p:txBody>
      </p:sp>
    </p:spTree>
    <p:extLst>
      <p:ext uri="{BB962C8B-B14F-4D97-AF65-F5344CB8AC3E}">
        <p14:creationId xmlns="" xmlns:p14="http://schemas.microsoft.com/office/powerpoint/2010/main" val="267119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Revitalisasi</a:t>
            </a:r>
            <a:r>
              <a:rPr lang="en-US" sz="3600" dirty="0" smtClean="0"/>
              <a:t> LPTK </a:t>
            </a:r>
            <a:r>
              <a:rPr lang="en-US" sz="3600" dirty="0" err="1" smtClean="0"/>
              <a:t>untuk</a:t>
            </a:r>
            <a:r>
              <a:rPr lang="en-US" sz="3600" dirty="0" smtClean="0"/>
              <a:t> </a:t>
            </a:r>
            <a:r>
              <a:rPr lang="en-US" sz="3600" dirty="0" err="1" smtClean="0"/>
              <a:t>Menuju</a:t>
            </a:r>
            <a:r>
              <a:rPr lang="en-US" sz="3600" dirty="0" smtClean="0"/>
              <a:t> Indonesia </a:t>
            </a:r>
            <a:r>
              <a:rPr lang="en-US" sz="3600" dirty="0" err="1" smtClean="0"/>
              <a:t>Unggul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6847795"/>
              </p:ext>
            </p:extLst>
          </p:nvPr>
        </p:nvGraphicFramePr>
        <p:xfrm>
          <a:off x="228600" y="1371600"/>
          <a:ext cx="69342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7086600" y="1905000"/>
            <a:ext cx="2057400" cy="14478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Indonesia </a:t>
            </a:r>
            <a:r>
              <a:rPr lang="en-US" sz="2400" b="1" dirty="0" err="1" smtClean="0"/>
              <a:t>Unggul</a:t>
            </a:r>
            <a:endParaRPr lang="id-ID" sz="2400" b="1" dirty="0"/>
          </a:p>
        </p:txBody>
      </p:sp>
    </p:spTree>
    <p:extLst>
      <p:ext uri="{BB962C8B-B14F-4D97-AF65-F5344CB8AC3E}">
        <p14:creationId xmlns="" xmlns:p14="http://schemas.microsoft.com/office/powerpoint/2010/main" val="35544833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5F445D-21F2-42DB-AF6B-BA51EFA7A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7E0119-0A3A-463C-9EEE-85BCF1C89B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962190-C06F-407D-9821-D3EA13FED5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B81068-D8E4-46C0-986B-1153A95E5F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0A6675-B14A-4CD6-8E5A-26EE638FB6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50BF87-D24C-457C-9263-FB088D49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3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id-ID" sz="4000" dirty="0" smtClean="0"/>
              <a:t>Penyiapan Guru </a:t>
            </a:r>
            <a:r>
              <a:rPr lang="en-US" sz="4000" dirty="0" err="1" smtClean="0"/>
              <a:t>Masa</a:t>
            </a:r>
            <a:r>
              <a:rPr lang="en-US" sz="4000" dirty="0" smtClean="0"/>
              <a:t> </a:t>
            </a:r>
            <a:r>
              <a:rPr lang="en-US" sz="4000" dirty="0" err="1" smtClean="0"/>
              <a:t>Depan</a:t>
            </a:r>
            <a:r>
              <a:rPr lang="en-US" sz="4000" dirty="0" smtClean="0"/>
              <a:t> yang </a:t>
            </a:r>
            <a:r>
              <a:rPr lang="id-ID" sz="4000" dirty="0" smtClean="0"/>
              <a:t>Profesional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63669437"/>
              </p:ext>
            </p:extLst>
          </p:nvPr>
        </p:nvGraphicFramePr>
        <p:xfrm>
          <a:off x="0" y="1600200"/>
          <a:ext cx="9144000" cy="4686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ounded Rectangular Callout 1"/>
          <p:cNvSpPr/>
          <p:nvPr/>
        </p:nvSpPr>
        <p:spPr>
          <a:xfrm>
            <a:off x="228600" y="5733393"/>
            <a:ext cx="4343400" cy="914400"/>
          </a:xfrm>
          <a:prstGeom prst="wedgeRoundRectCallout">
            <a:avLst>
              <a:gd name="adj1" fmla="val 49222"/>
              <a:gd name="adj2" fmla="val -15905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 smtClean="0"/>
              <a:t>Kurikulum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di LPTK?</a:t>
            </a:r>
            <a:endParaRPr lang="id-ID" sz="24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828800" y="1676400"/>
            <a:ext cx="4800600" cy="914400"/>
          </a:xfrm>
          <a:prstGeom prst="wedgeRoundRectCallout">
            <a:avLst>
              <a:gd name="adj1" fmla="val 64242"/>
              <a:gd name="adj2" fmla="val 115086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i="1" dirty="0" smtClean="0"/>
              <a:t>Guru yang </a:t>
            </a:r>
            <a:r>
              <a:rPr lang="en-US" sz="2400" i="1" dirty="0" err="1" smtClean="0"/>
              <a:t>Mampu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Mendidik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Generasi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Masa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Depan</a:t>
            </a:r>
            <a:r>
              <a:rPr lang="en-US" sz="2400" i="1" dirty="0" smtClean="0"/>
              <a:t> (Z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Alpha)</a:t>
            </a:r>
            <a:endParaRPr lang="id-ID" sz="2400" i="1" dirty="0"/>
          </a:p>
        </p:txBody>
      </p:sp>
    </p:spTree>
    <p:extLst>
      <p:ext uri="{BB962C8B-B14F-4D97-AF65-F5344CB8AC3E}">
        <p14:creationId xmlns="" xmlns:p14="http://schemas.microsoft.com/office/powerpoint/2010/main" val="30729503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816050-1DC6-456B-8DB6-F479AC9A85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FA816050-1DC6-456B-8DB6-F479AC9A85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329040-1C44-4563-804A-B2A490AA13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graphicEl>
                                              <a:dgm id="{A4329040-1C44-4563-804A-B2A490AA13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83CB1B-7A0E-4F34-ACA3-2DFB951E6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graphicEl>
                                              <a:dgm id="{0C83CB1B-7A0E-4F34-ACA3-2DFB951E6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BC316F-3BA8-4830-AD23-A6AFEAECC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graphicEl>
                                              <a:dgm id="{DDBC316F-3BA8-4830-AD23-A6AFEAECC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2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52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UU No 14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Tahun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2005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tentang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Guru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dan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Dosen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Bab I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Ketentuan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Umum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+mn-lt"/>
              </a:rPr>
              <a:t>Pasal</a:t>
            </a: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1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err="1" smtClean="0">
                <a:latin typeface="Franklin Gothic Book" pitchFamily="34" charset="0"/>
              </a:rPr>
              <a:t>Ayat</a:t>
            </a:r>
            <a:r>
              <a:rPr lang="en-US" dirty="0" smtClean="0">
                <a:latin typeface="Franklin Gothic Book" pitchFamily="34" charset="0"/>
              </a:rPr>
              <a:t> (14) </a:t>
            </a: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Lembaga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tenaga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kependidikan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adalah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perguruan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tinggi</a:t>
            </a:r>
            <a:r>
              <a:rPr lang="en-US" dirty="0" smtClean="0">
                <a:latin typeface="Franklin Gothic Book" pitchFamily="34" charset="0"/>
              </a:rPr>
              <a:t> yang </a:t>
            </a:r>
            <a:r>
              <a:rPr lang="en-US" dirty="0" err="1" smtClean="0">
                <a:latin typeface="Franklin Gothic Book" pitchFamily="34" charset="0"/>
              </a:rPr>
              <a:t>diberi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tugas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oleh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Pemerintah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untuk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menyelenggarakan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program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pengadaan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guru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pada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anak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usia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dini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jalur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formal,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dasar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dan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/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atau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pendidikan</a:t>
            </a:r>
            <a:r>
              <a:rPr lang="en-US" dirty="0" smtClean="0">
                <a:solidFill>
                  <a:srgbClr val="FF0000"/>
                </a:solidFill>
                <a:latin typeface="Franklin Gothic Book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Franklin Gothic Book" pitchFamily="34" charset="0"/>
              </a:rPr>
              <a:t>menengah</a:t>
            </a:r>
            <a:r>
              <a:rPr lang="en-US" dirty="0" smtClean="0">
                <a:latin typeface="Franklin Gothic Book" pitchFamily="34" charset="0"/>
              </a:rPr>
              <a:t>, </a:t>
            </a:r>
            <a:r>
              <a:rPr lang="en-US" dirty="0" err="1" smtClean="0">
                <a:latin typeface="Franklin Gothic Book" pitchFamily="34" charset="0"/>
              </a:rPr>
              <a:t>serta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untuk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menyelenggarakan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dan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mengembangkan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ilmu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kependidikan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dan</a:t>
            </a:r>
            <a:r>
              <a:rPr lang="en-US" dirty="0" smtClean="0">
                <a:latin typeface="Franklin Gothic Book" pitchFamily="34" charset="0"/>
              </a:rPr>
              <a:t> </a:t>
            </a:r>
            <a:r>
              <a:rPr lang="en-US" dirty="0" err="1" smtClean="0">
                <a:latin typeface="Franklin Gothic Book" pitchFamily="34" charset="0"/>
              </a:rPr>
              <a:t>nonkependidikan</a:t>
            </a:r>
            <a:r>
              <a:rPr lang="en-US" dirty="0" smtClean="0">
                <a:latin typeface="Franklin Gothic Book" pitchFamily="34" charset="0"/>
              </a:rPr>
              <a:t>. </a:t>
            </a:r>
            <a:endParaRPr lang="en-US" dirty="0">
              <a:latin typeface="Franklin Gothic Boo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24000"/>
            <a:ext cx="9144000" cy="72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="" xmlns:p14="http://schemas.microsoft.com/office/powerpoint/2010/main" val="3551460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1200</Words>
  <Application>Microsoft Office PowerPoint</Application>
  <PresentationFormat>On-screen Show (4:3)</PresentationFormat>
  <Paragraphs>235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Paper</vt:lpstr>
      <vt:lpstr>KURIKULUM DAN SISTEM PEMBELAJARAN DI LPTK</vt:lpstr>
      <vt:lpstr>PERIORITAS PEMBANGUNAN PENDIDIKAN</vt:lpstr>
      <vt:lpstr> KONSEP PENDIDIKAN </vt:lpstr>
      <vt:lpstr>Generasi Saat ini dan Masa Depan</vt:lpstr>
      <vt:lpstr>GURU MASA DEPAN</vt:lpstr>
      <vt:lpstr>Antara Cita-cita Kemerdekaan, Persoalan Guru, dan Kurikulum Pendidikan Guru</vt:lpstr>
      <vt:lpstr>Revitalisasi LPTK untuk Menuju Indonesia Unggul</vt:lpstr>
      <vt:lpstr>Penyiapan Guru Masa Depan yang Profesional</vt:lpstr>
      <vt:lpstr>UU No 14 Tahun 2005 tentang Guru dan Dosen Bab I Ketentuan Umum Pasal 1</vt:lpstr>
      <vt:lpstr>UU No 14 Tahun 2005 tentang Guru dan Dosen Pasal 23 </vt:lpstr>
      <vt:lpstr>Slide 11</vt:lpstr>
      <vt:lpstr>Pendidikan Akademik (Sarjana Pendidikan)</vt:lpstr>
      <vt:lpstr>3 Elemen Penting dalam Pembelajaran di LPTK (Pendidikan Akademik – S-1)</vt:lpstr>
      <vt:lpstr>ALIHE, Trickle down effect, dan  Early Exposure</vt:lpstr>
      <vt:lpstr>Pendidikan Calon Guru dengan TPACK Model Pengembangan dari Pedagogical Content Knowledge (PCK) (Koehler &amp; Mishra, 2009)</vt:lpstr>
      <vt:lpstr>Slide 16</vt:lpstr>
      <vt:lpstr>Pendidikan Profesi Guru</vt:lpstr>
      <vt:lpstr>Slide 18</vt:lpstr>
      <vt:lpstr>Implementasi Jenjang pada KKNI dalam Pengembangan Kurikulum</vt:lpstr>
      <vt:lpstr>Model-model Kurikulum LPTK (Implikasi dari SN Dikti)</vt:lpstr>
      <vt:lpstr>Slide 21</vt:lpstr>
      <vt:lpstr>Slide 22</vt:lpstr>
      <vt:lpstr>Slide 23</vt:lpstr>
      <vt:lpstr>Rambu-Rambu Pengembangan Kurikulum LPTK</vt:lpstr>
      <vt:lpstr>Rekomendasi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KURIKULUM DAN SISTEM PEMBELAJARAN  LPTK</dc:title>
  <dc:creator>totok_pc</dc:creator>
  <cp:lastModifiedBy>DJAALI</cp:lastModifiedBy>
  <cp:revision>33</cp:revision>
  <dcterms:created xsi:type="dcterms:W3CDTF">2016-10-13T07:56:50Z</dcterms:created>
  <dcterms:modified xsi:type="dcterms:W3CDTF">2016-10-14T03:27:11Z</dcterms:modified>
</cp:coreProperties>
</file>